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46"/>
  </p:notesMasterIdLst>
  <p:sldIdLst>
    <p:sldId id="277" r:id="rId2"/>
    <p:sldId id="659" r:id="rId3"/>
    <p:sldId id="660" r:id="rId4"/>
    <p:sldId id="612" r:id="rId5"/>
    <p:sldId id="643" r:id="rId6"/>
    <p:sldId id="642" r:id="rId7"/>
    <p:sldId id="685" r:id="rId8"/>
    <p:sldId id="681" r:id="rId9"/>
    <p:sldId id="644" r:id="rId10"/>
    <p:sldId id="645" r:id="rId11"/>
    <p:sldId id="646" r:id="rId12"/>
    <p:sldId id="652" r:id="rId13"/>
    <p:sldId id="649" r:id="rId14"/>
    <p:sldId id="665" r:id="rId15"/>
    <p:sldId id="666" r:id="rId16"/>
    <p:sldId id="668" r:id="rId17"/>
    <p:sldId id="667" r:id="rId18"/>
    <p:sldId id="676" r:id="rId19"/>
    <p:sldId id="670" r:id="rId20"/>
    <p:sldId id="669" r:id="rId21"/>
    <p:sldId id="671" r:id="rId22"/>
    <p:sldId id="677" r:id="rId23"/>
    <p:sldId id="672" r:id="rId24"/>
    <p:sldId id="679" r:id="rId25"/>
    <p:sldId id="673" r:id="rId26"/>
    <p:sldId id="674" r:id="rId27"/>
    <p:sldId id="675" r:id="rId28"/>
    <p:sldId id="662" r:id="rId29"/>
    <p:sldId id="663" r:id="rId30"/>
    <p:sldId id="687" r:id="rId31"/>
    <p:sldId id="664" r:id="rId32"/>
    <p:sldId id="647" r:id="rId33"/>
    <p:sldId id="682" r:id="rId34"/>
    <p:sldId id="655" r:id="rId35"/>
    <p:sldId id="656" r:id="rId36"/>
    <p:sldId id="658" r:id="rId37"/>
    <p:sldId id="688" r:id="rId38"/>
    <p:sldId id="657" r:id="rId39"/>
    <p:sldId id="648" r:id="rId40"/>
    <p:sldId id="683" r:id="rId41"/>
    <p:sldId id="680" r:id="rId42"/>
    <p:sldId id="650" r:id="rId43"/>
    <p:sldId id="651" r:id="rId44"/>
    <p:sldId id="616"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21C"/>
    <a:srgbClr val="1964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10" autoAdjust="0"/>
    <p:restoredTop sz="92254" autoAdjust="0"/>
  </p:normalViewPr>
  <p:slideViewPr>
    <p:cSldViewPr snapToGrid="0">
      <p:cViewPr varScale="1">
        <p:scale>
          <a:sx n="103" d="100"/>
          <a:sy n="103" d="100"/>
        </p:scale>
        <p:origin x="726" y="13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35505-D4AB-4F36-857A-9B945E75E4E8}" type="datetimeFigureOut">
              <a:rPr lang="en-US" smtClean="0"/>
              <a:t>8/30/2022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468E2D-EFB9-4AD3-BCB1-EC1F9CDD038B}" type="slidenum">
              <a:rPr lang="en-US" smtClean="0"/>
              <a:t>‹#›</a:t>
            </a:fld>
            <a:endParaRPr lang="en-US"/>
          </a:p>
        </p:txBody>
      </p:sp>
    </p:spTree>
    <p:extLst>
      <p:ext uri="{BB962C8B-B14F-4D97-AF65-F5344CB8AC3E}">
        <p14:creationId xmlns:p14="http://schemas.microsoft.com/office/powerpoint/2010/main" val="1796062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13</a:t>
            </a:fld>
            <a:endParaRPr lang="en-US"/>
          </a:p>
        </p:txBody>
      </p:sp>
    </p:spTree>
    <p:extLst>
      <p:ext uri="{BB962C8B-B14F-4D97-AF65-F5344CB8AC3E}">
        <p14:creationId xmlns:p14="http://schemas.microsoft.com/office/powerpoint/2010/main" val="2630959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22</a:t>
            </a:fld>
            <a:endParaRPr lang="en-US"/>
          </a:p>
        </p:txBody>
      </p:sp>
    </p:spTree>
    <p:extLst>
      <p:ext uri="{BB962C8B-B14F-4D97-AF65-F5344CB8AC3E}">
        <p14:creationId xmlns:p14="http://schemas.microsoft.com/office/powerpoint/2010/main" val="604140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23</a:t>
            </a:fld>
            <a:endParaRPr lang="en-US"/>
          </a:p>
        </p:txBody>
      </p:sp>
    </p:spTree>
    <p:extLst>
      <p:ext uri="{BB962C8B-B14F-4D97-AF65-F5344CB8AC3E}">
        <p14:creationId xmlns:p14="http://schemas.microsoft.com/office/powerpoint/2010/main" val="1648074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24</a:t>
            </a:fld>
            <a:endParaRPr lang="en-US"/>
          </a:p>
        </p:txBody>
      </p:sp>
    </p:spTree>
    <p:extLst>
      <p:ext uri="{BB962C8B-B14F-4D97-AF65-F5344CB8AC3E}">
        <p14:creationId xmlns:p14="http://schemas.microsoft.com/office/powerpoint/2010/main" val="13419924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25</a:t>
            </a:fld>
            <a:endParaRPr lang="en-US"/>
          </a:p>
        </p:txBody>
      </p:sp>
    </p:spTree>
    <p:extLst>
      <p:ext uri="{BB962C8B-B14F-4D97-AF65-F5344CB8AC3E}">
        <p14:creationId xmlns:p14="http://schemas.microsoft.com/office/powerpoint/2010/main" val="23616939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26</a:t>
            </a:fld>
            <a:endParaRPr lang="en-US"/>
          </a:p>
        </p:txBody>
      </p:sp>
    </p:spTree>
    <p:extLst>
      <p:ext uri="{BB962C8B-B14F-4D97-AF65-F5344CB8AC3E}">
        <p14:creationId xmlns:p14="http://schemas.microsoft.com/office/powerpoint/2010/main" val="2867389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27</a:t>
            </a:fld>
            <a:endParaRPr lang="en-US"/>
          </a:p>
        </p:txBody>
      </p:sp>
    </p:spTree>
    <p:extLst>
      <p:ext uri="{BB962C8B-B14F-4D97-AF65-F5344CB8AC3E}">
        <p14:creationId xmlns:p14="http://schemas.microsoft.com/office/powerpoint/2010/main" val="4038908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29</a:t>
            </a:fld>
            <a:endParaRPr lang="en-US"/>
          </a:p>
        </p:txBody>
      </p:sp>
    </p:spTree>
    <p:extLst>
      <p:ext uri="{BB962C8B-B14F-4D97-AF65-F5344CB8AC3E}">
        <p14:creationId xmlns:p14="http://schemas.microsoft.com/office/powerpoint/2010/main" val="36345585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31</a:t>
            </a:fld>
            <a:endParaRPr lang="en-US"/>
          </a:p>
        </p:txBody>
      </p:sp>
    </p:spTree>
    <p:extLst>
      <p:ext uri="{BB962C8B-B14F-4D97-AF65-F5344CB8AC3E}">
        <p14:creationId xmlns:p14="http://schemas.microsoft.com/office/powerpoint/2010/main" val="3560638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468E2D-EFB9-4AD3-BCB1-EC1F9CDD038B}" type="slidenum">
              <a:rPr lang="en-US" smtClean="0"/>
              <a:t>35</a:t>
            </a:fld>
            <a:endParaRPr lang="en-US"/>
          </a:p>
        </p:txBody>
      </p:sp>
    </p:spTree>
    <p:extLst>
      <p:ext uri="{BB962C8B-B14F-4D97-AF65-F5344CB8AC3E}">
        <p14:creationId xmlns:p14="http://schemas.microsoft.com/office/powerpoint/2010/main" val="3114183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41</a:t>
            </a:fld>
            <a:endParaRPr lang="en-US"/>
          </a:p>
        </p:txBody>
      </p:sp>
    </p:spTree>
    <p:extLst>
      <p:ext uri="{BB962C8B-B14F-4D97-AF65-F5344CB8AC3E}">
        <p14:creationId xmlns:p14="http://schemas.microsoft.com/office/powerpoint/2010/main" val="2630959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14</a:t>
            </a:fld>
            <a:endParaRPr lang="en-US"/>
          </a:p>
        </p:txBody>
      </p:sp>
    </p:spTree>
    <p:extLst>
      <p:ext uri="{BB962C8B-B14F-4D97-AF65-F5344CB8AC3E}">
        <p14:creationId xmlns:p14="http://schemas.microsoft.com/office/powerpoint/2010/main" val="31486983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42</a:t>
            </a:fld>
            <a:endParaRPr lang="en-US"/>
          </a:p>
        </p:txBody>
      </p:sp>
    </p:spTree>
    <p:extLst>
      <p:ext uri="{BB962C8B-B14F-4D97-AF65-F5344CB8AC3E}">
        <p14:creationId xmlns:p14="http://schemas.microsoft.com/office/powerpoint/2010/main" val="3429408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43</a:t>
            </a:fld>
            <a:endParaRPr lang="en-US"/>
          </a:p>
        </p:txBody>
      </p:sp>
    </p:spTree>
    <p:extLst>
      <p:ext uri="{BB962C8B-B14F-4D97-AF65-F5344CB8AC3E}">
        <p14:creationId xmlns:p14="http://schemas.microsoft.com/office/powerpoint/2010/main" val="3505329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15</a:t>
            </a:fld>
            <a:endParaRPr lang="en-US"/>
          </a:p>
        </p:txBody>
      </p:sp>
    </p:spTree>
    <p:extLst>
      <p:ext uri="{BB962C8B-B14F-4D97-AF65-F5344CB8AC3E}">
        <p14:creationId xmlns:p14="http://schemas.microsoft.com/office/powerpoint/2010/main" val="3050776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16</a:t>
            </a:fld>
            <a:endParaRPr lang="en-US"/>
          </a:p>
        </p:txBody>
      </p:sp>
    </p:spTree>
    <p:extLst>
      <p:ext uri="{BB962C8B-B14F-4D97-AF65-F5344CB8AC3E}">
        <p14:creationId xmlns:p14="http://schemas.microsoft.com/office/powerpoint/2010/main" val="362580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17</a:t>
            </a:fld>
            <a:endParaRPr lang="en-US"/>
          </a:p>
        </p:txBody>
      </p:sp>
    </p:spTree>
    <p:extLst>
      <p:ext uri="{BB962C8B-B14F-4D97-AF65-F5344CB8AC3E}">
        <p14:creationId xmlns:p14="http://schemas.microsoft.com/office/powerpoint/2010/main" val="3017690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18</a:t>
            </a:fld>
            <a:endParaRPr lang="en-US"/>
          </a:p>
        </p:txBody>
      </p:sp>
    </p:spTree>
    <p:extLst>
      <p:ext uri="{BB962C8B-B14F-4D97-AF65-F5344CB8AC3E}">
        <p14:creationId xmlns:p14="http://schemas.microsoft.com/office/powerpoint/2010/main" val="343447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19</a:t>
            </a:fld>
            <a:endParaRPr lang="en-US"/>
          </a:p>
        </p:txBody>
      </p:sp>
    </p:spTree>
    <p:extLst>
      <p:ext uri="{BB962C8B-B14F-4D97-AF65-F5344CB8AC3E}">
        <p14:creationId xmlns:p14="http://schemas.microsoft.com/office/powerpoint/2010/main" val="1351047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20</a:t>
            </a:fld>
            <a:endParaRPr lang="en-US"/>
          </a:p>
        </p:txBody>
      </p:sp>
    </p:spTree>
    <p:extLst>
      <p:ext uri="{BB962C8B-B14F-4D97-AF65-F5344CB8AC3E}">
        <p14:creationId xmlns:p14="http://schemas.microsoft.com/office/powerpoint/2010/main" val="16618612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21</a:t>
            </a:fld>
            <a:endParaRPr lang="en-US"/>
          </a:p>
        </p:txBody>
      </p:sp>
    </p:spTree>
    <p:extLst>
      <p:ext uri="{BB962C8B-B14F-4D97-AF65-F5344CB8AC3E}">
        <p14:creationId xmlns:p14="http://schemas.microsoft.com/office/powerpoint/2010/main" val="736945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B334D3C-A7F3-42D4-ADE2-DD797C38948A}" type="datetime1">
              <a:rPr lang="en-US" smtClean="0"/>
              <a:t>8/30/2022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5485"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544769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EAAEE3-92B3-4370-99EF-20B5289B0BCA}" type="datetime1">
              <a:rPr lang="en-US" smtClean="0"/>
              <a:t>8/30/2022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4208130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17D530-23CF-428F-837B-D4943E081A65}" type="datetime1">
              <a:rPr lang="en-US" smtClean="0"/>
              <a:t>8/30/2022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5192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5E9ECB-04AE-4562-A946-D90B9275840A}" type="datetime1">
              <a:rPr lang="en-US" smtClean="0"/>
              <a:t>8/30/2022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996486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569A60-06E6-409C-B072-E9C476C65BED}" type="datetime1">
              <a:rPr lang="en-US" smtClean="0"/>
              <a:t>8/30/2022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98981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8633C2-CE50-4831-9140-9BAB0A3D93A7}" type="datetime1">
              <a:rPr lang="en-US" smtClean="0"/>
              <a:t>8/30/2022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34057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458C2F-851F-48B9-BCE1-D6888393F36A}" type="datetime1">
              <a:rPr lang="en-US" smtClean="0"/>
              <a:t>8/30/2022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2377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3D2AA-F1F2-42C5-A027-976CEF9E4690}" type="datetime1">
              <a:rPr lang="en-US" smtClean="0"/>
              <a:t>8/30/2022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0298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17F95D-8D5C-4A62-A70D-32C79855848F}" type="datetime1">
              <a:rPr lang="en-US" smtClean="0"/>
              <a:t>8/30/2022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8661" y="-1995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81121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390C45-25F0-43AC-82F7-6B349CC69871}" type="datetime1">
              <a:rPr lang="en-US" smtClean="0"/>
              <a:t>8/30/2022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395440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A929451-4FFA-46D1-ACC8-30BC44836794}" type="datetime1">
              <a:rPr lang="en-US" smtClean="0"/>
              <a:t>8/30/2022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982215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6679C1-DF30-4D36-9252-4995D88FF0CC}" type="datetime1">
              <a:rPr lang="en-US" smtClean="0"/>
              <a:t>8/30/2022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23131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98296D-A6ED-4382-8CFE-0566851713B7}" type="datetime1">
              <a:rPr lang="en-US" smtClean="0"/>
              <a:t>8/30/2022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67195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92F280-740E-40F8-835F-A7E59C20EF24}" type="datetime1">
              <a:rPr lang="en-US" smtClean="0"/>
              <a:t>8/30/2022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508661" y="5687"/>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111282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77509BD-9382-430F-A9F8-2457E74CA230}" type="datetime1">
              <a:rPr lang="en-US" smtClean="0"/>
              <a:t>8/30/2022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45424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34CD131-D6B9-4C7B-8AAD-1CAA1FD443DA}" type="datetime1">
              <a:rPr lang="en-US" smtClean="0"/>
              <a:t>8/30/2022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89363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57F77DB-E9BB-454E-B125-51A531E29466}" type="datetime1">
              <a:rPr lang="en-US" smtClean="0"/>
              <a:t>8/30/2022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6EA515B-EB3D-473C-ADE9-FD8348C61D57}" type="slidenum">
              <a:rPr lang="en-US" smtClean="0"/>
              <a:t>‹#›</a:t>
            </a:fld>
            <a:endParaRPr lang="en-US"/>
          </a:p>
        </p:txBody>
      </p:sp>
    </p:spTree>
    <p:extLst>
      <p:ext uri="{BB962C8B-B14F-4D97-AF65-F5344CB8AC3E}">
        <p14:creationId xmlns:p14="http://schemas.microsoft.com/office/powerpoint/2010/main" val="3107825152"/>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8157" y="1820875"/>
            <a:ext cx="7766936" cy="832936"/>
          </a:xfrm>
        </p:spPr>
        <p:txBody>
          <a:bodyPr/>
          <a:lstStyle/>
          <a:p>
            <a:r>
              <a:rPr lang="en-US" dirty="0" err="1">
                <a:solidFill>
                  <a:srgbClr val="FF0000"/>
                </a:solidFill>
              </a:rPr>
              <a:t>NeuroDOT</a:t>
            </a:r>
            <a:endParaRPr lang="en-US" dirty="0">
              <a:solidFill>
                <a:srgbClr val="FF0000"/>
              </a:solidFill>
            </a:endParaRPr>
          </a:p>
        </p:txBody>
      </p:sp>
      <p:sp>
        <p:nvSpPr>
          <p:cNvPr id="3" name="Subtitle 2"/>
          <p:cNvSpPr>
            <a:spLocks noGrp="1"/>
          </p:cNvSpPr>
          <p:nvPr>
            <p:ph type="subTitle" idx="1"/>
          </p:nvPr>
        </p:nvSpPr>
        <p:spPr>
          <a:xfrm>
            <a:off x="694258" y="3142035"/>
            <a:ext cx="8540835" cy="1431193"/>
          </a:xfrm>
        </p:spPr>
        <p:txBody>
          <a:bodyPr>
            <a:noAutofit/>
          </a:bodyPr>
          <a:lstStyle/>
          <a:p>
            <a:r>
              <a:rPr lang="en-US" sz="4000" i="1" dirty="0"/>
              <a:t>Tutorial:</a:t>
            </a:r>
          </a:p>
          <a:p>
            <a:r>
              <a:rPr lang="en-US" sz="4000" i="1" dirty="0"/>
              <a:t>Generating a Light Model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7973" y="1820875"/>
            <a:ext cx="2125980" cy="2834640"/>
          </a:xfrm>
          <a:prstGeom prst="rect">
            <a:avLst/>
          </a:prstGeom>
        </p:spPr>
      </p:pic>
      <p:sp>
        <p:nvSpPr>
          <p:cNvPr id="6" name="Slide Number Placeholder 5">
            <a:extLst>
              <a:ext uri="{FF2B5EF4-FFF2-40B4-BE49-F238E27FC236}">
                <a16:creationId xmlns:a16="http://schemas.microsoft.com/office/drawing/2014/main" id="{566E1690-EBA0-5A3B-DBE8-897FDF73C57E}"/>
              </a:ext>
            </a:extLst>
          </p:cNvPr>
          <p:cNvSpPr>
            <a:spLocks noGrp="1"/>
          </p:cNvSpPr>
          <p:nvPr>
            <p:ph type="sldNum" sz="quarter" idx="12"/>
          </p:nvPr>
        </p:nvSpPr>
        <p:spPr/>
        <p:txBody>
          <a:bodyPr/>
          <a:lstStyle/>
          <a:p>
            <a:fld id="{A6EA515B-EB3D-473C-ADE9-FD8348C61D57}" type="slidenum">
              <a:rPr lang="en-US" smtClean="0"/>
              <a:t>1</a:t>
            </a:fld>
            <a:endParaRPr lang="en-US"/>
          </a:p>
        </p:txBody>
      </p:sp>
    </p:spTree>
    <p:extLst>
      <p:ext uri="{BB962C8B-B14F-4D97-AF65-F5344CB8AC3E}">
        <p14:creationId xmlns:p14="http://schemas.microsoft.com/office/powerpoint/2010/main" val="1708399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low-density mesh and visualize</a:t>
            </a:r>
          </a:p>
        </p:txBody>
      </p:sp>
      <p:sp>
        <p:nvSpPr>
          <p:cNvPr id="4" name="Rectangle 3"/>
          <p:cNvSpPr/>
          <p:nvPr/>
        </p:nvSpPr>
        <p:spPr>
          <a:xfrm>
            <a:off x="148281" y="1034733"/>
            <a:ext cx="7287768" cy="5816977"/>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The low-density mesh will be used to efficiently align the optical array to its position on the head.</a:t>
            </a: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Parameters for generating your mesh</a:t>
            </a:r>
          </a:p>
          <a:p>
            <a:r>
              <a:rPr lang="en-US" sz="1200" b="1" dirty="0" err="1">
                <a:latin typeface="Courier New" panose="02070309020205020404" pitchFamily="49" charset="0"/>
              </a:rPr>
              <a:t>meshname</a:t>
            </a:r>
            <a:r>
              <a:rPr lang="en-US" sz="1200" b="1" dirty="0">
                <a:latin typeface="Courier New" panose="02070309020205020404" pitchFamily="49" charset="0"/>
              </a:rPr>
              <a:t>=[‘</a:t>
            </a:r>
            <a:r>
              <a:rPr lang="en-US" sz="1200" b="1" dirty="0" err="1">
                <a:latin typeface="Courier New" panose="02070309020205020404" pitchFamily="49" charset="0"/>
              </a:rPr>
              <a:t>LD_Mesh</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 Provide a name for your mesh name here</a:t>
            </a:r>
          </a:p>
          <a:p>
            <a:r>
              <a:rPr lang="en-US" sz="1200" b="1" dirty="0" err="1">
                <a:latin typeface="Courier New" panose="02070309020205020404" pitchFamily="49" charset="0"/>
              </a:rPr>
              <a:t>param.facet_distance</a:t>
            </a:r>
            <a:r>
              <a:rPr lang="en-US" sz="1200" b="1" dirty="0">
                <a:latin typeface="Courier New" panose="02070309020205020404" pitchFamily="49" charset="0"/>
              </a:rPr>
              <a:t>=5</a:t>
            </a:r>
            <a:r>
              <a:rPr lang="en-US" sz="1200" b="1" dirty="0">
                <a:solidFill>
                  <a:srgbClr val="000000"/>
                </a:solidFill>
                <a:latin typeface="Courier New" panose="02070309020205020404" pitchFamily="49" charset="0"/>
              </a:rPr>
              <a:t>;   </a:t>
            </a:r>
            <a:r>
              <a:rPr lang="en-US" sz="1200" b="1" dirty="0">
                <a:solidFill>
                  <a:srgbClr val="228B22"/>
                </a:solidFill>
                <a:latin typeface="Courier New" panose="02070309020205020404" pitchFamily="49" charset="0"/>
              </a:rPr>
              <a:t>% Node position error tolerance at boundary</a:t>
            </a:r>
          </a:p>
          <a:p>
            <a:r>
              <a:rPr lang="en-US" sz="1200" b="1" dirty="0" err="1">
                <a:latin typeface="Courier New" panose="02070309020205020404" pitchFamily="49" charset="0"/>
              </a:rPr>
              <a:t>param.facet_size</a:t>
            </a:r>
            <a:r>
              <a:rPr lang="en-US" sz="1200" b="1" dirty="0">
                <a:latin typeface="Courier New" panose="02070309020205020404" pitchFamily="49" charset="0"/>
              </a:rPr>
              <a:t>=3;       </a:t>
            </a:r>
            <a:r>
              <a:rPr lang="en-US" sz="1200" b="1" dirty="0">
                <a:solidFill>
                  <a:srgbClr val="228B22"/>
                </a:solidFill>
                <a:latin typeface="Courier New" panose="02070309020205020404" pitchFamily="49" charset="0"/>
              </a:rPr>
              <a:t>% boundary element size parameter</a:t>
            </a:r>
          </a:p>
          <a:p>
            <a:r>
              <a:rPr lang="en-US" sz="1200" b="1" dirty="0" err="1">
                <a:latin typeface="Courier New" panose="02070309020205020404" pitchFamily="49" charset="0"/>
              </a:rPr>
              <a:t>param.cell_size</a:t>
            </a:r>
            <a:r>
              <a:rPr lang="en-US" sz="1200" b="1" dirty="0">
                <a:latin typeface="Courier New" panose="02070309020205020404" pitchFamily="49" charset="0"/>
              </a:rPr>
              <a:t>=5;        </a:t>
            </a:r>
            <a:r>
              <a:rPr lang="en-US" sz="1200" b="1" dirty="0">
                <a:solidFill>
                  <a:srgbClr val="228B22"/>
                </a:solidFill>
                <a:latin typeface="Courier New" panose="02070309020205020404" pitchFamily="49" charset="0"/>
              </a:rPr>
              <a:t>% Volume element size parameter</a:t>
            </a:r>
          </a:p>
          <a:p>
            <a:r>
              <a:rPr lang="en-US" sz="1200" b="1" dirty="0">
                <a:latin typeface="Courier New" panose="02070309020205020404" pitchFamily="49" charset="0"/>
              </a:rPr>
              <a:t>param.info=infoT1;</a:t>
            </a:r>
          </a:p>
          <a:p>
            <a:r>
              <a:rPr lang="en-US" sz="1200" b="1" dirty="0" err="1">
                <a:latin typeface="Courier New" panose="02070309020205020404" pitchFamily="49" charset="0"/>
              </a:rPr>
              <a:t>param.Offset</a:t>
            </a:r>
            <a:r>
              <a:rPr lang="en-US" sz="1200" b="1" dirty="0">
                <a:latin typeface="Courier New" panose="02070309020205020404" pitchFamily="49" charset="0"/>
              </a:rPr>
              <a:t>=[0,0,0];</a:t>
            </a:r>
          </a:p>
          <a:p>
            <a:r>
              <a:rPr lang="en-US" sz="1200" b="1" dirty="0">
                <a:latin typeface="Courier New" panose="02070309020205020404" pitchFamily="49" charset="0"/>
              </a:rPr>
              <a:t>param.r0=5;               </a:t>
            </a:r>
            <a:r>
              <a:rPr lang="en-US" sz="1200" b="1" dirty="0">
                <a:solidFill>
                  <a:srgbClr val="228B22"/>
                </a:solidFill>
                <a:latin typeface="Courier New" panose="02070309020205020404" pitchFamily="49" charset="0"/>
              </a:rPr>
              <a:t>% nodes outside of mask must be set to scalp==5;</a:t>
            </a:r>
          </a:p>
          <a:p>
            <a:r>
              <a:rPr lang="en-US" sz="1200" b="1" dirty="0" err="1">
                <a:latin typeface="Courier New" panose="02070309020205020404" pitchFamily="49" charset="0"/>
              </a:rPr>
              <a:t>param.CheckMeshQuality</a:t>
            </a:r>
            <a:r>
              <a:rPr lang="en-US" sz="1200" b="1" dirty="0">
                <a:latin typeface="Courier New" panose="02070309020205020404" pitchFamily="49" charset="0"/>
              </a:rPr>
              <a:t>=0;</a:t>
            </a:r>
          </a:p>
          <a:p>
            <a:r>
              <a:rPr lang="en-US" sz="1200" b="1" dirty="0" err="1">
                <a:latin typeface="Courier New" panose="02070309020205020404" pitchFamily="49" charset="0"/>
              </a:rPr>
              <a:t>param.Mode</a:t>
            </a:r>
            <a:r>
              <a:rPr lang="en-US" sz="1200" b="1" dirty="0">
                <a:latin typeface="Courier New" panose="02070309020205020404" pitchFamily="49" charset="0"/>
              </a:rPr>
              <a:t>=1;             </a:t>
            </a:r>
            <a:r>
              <a:rPr lang="en-US" sz="1200" b="1" dirty="0">
                <a:solidFill>
                  <a:srgbClr val="228B22"/>
                </a:solidFill>
                <a:latin typeface="Courier New" panose="02070309020205020404" pitchFamily="49" charset="0"/>
              </a:rPr>
              <a:t>% make simple mesh with no region labels</a:t>
            </a:r>
            <a:endParaRPr lang="en-US" sz="1200" b="1" dirty="0">
              <a:latin typeface="Courier New" panose="02070309020205020404" pitchFamily="49" charset="0"/>
            </a:endParaRPr>
          </a:p>
          <a:p>
            <a:r>
              <a:rPr lang="en-US" sz="1200" b="1" dirty="0" err="1">
                <a:latin typeface="Courier New" panose="02070309020205020404" pitchFamily="49" charset="0"/>
              </a:rPr>
              <a:t>tic;meshLD</a:t>
            </a:r>
            <a:r>
              <a:rPr lang="en-US" sz="1200" b="1" dirty="0">
                <a:latin typeface="Courier New" panose="02070309020205020404" pitchFamily="49" charset="0"/>
              </a:rPr>
              <a:t>=</a:t>
            </a:r>
            <a:r>
              <a:rPr lang="en-US" sz="1200" b="1" dirty="0" err="1">
                <a:latin typeface="Courier New" panose="02070309020205020404" pitchFamily="49" charset="0"/>
              </a:rPr>
              <a:t>NirfastMesh_Region</a:t>
            </a:r>
            <a:r>
              <a:rPr lang="en-US" sz="1200" b="1" dirty="0">
                <a:latin typeface="Courier New" panose="02070309020205020404" pitchFamily="49" charset="0"/>
              </a:rPr>
              <a:t>(</a:t>
            </a:r>
            <a:r>
              <a:rPr lang="en-US" sz="1200" b="1" dirty="0" err="1">
                <a:latin typeface="Courier New" panose="02070309020205020404" pitchFamily="49" charset="0"/>
              </a:rPr>
              <a:t>mask,meshname,param</a:t>
            </a:r>
            <a:r>
              <a:rPr lang="en-US" sz="1200" b="1" dirty="0">
                <a:latin typeface="Courier New" panose="02070309020205020404" pitchFamily="49" charset="0"/>
              </a:rPr>
              <a:t>);toc</a:t>
            </a:r>
          </a:p>
          <a:p>
            <a:endParaRPr lang="en-US" sz="1200" b="1" dirty="0">
              <a:solidFill>
                <a:srgbClr val="228B22"/>
              </a:solidFill>
              <a:latin typeface="Courier New" panose="02070309020205020404" pitchFamily="49" charset="0"/>
            </a:endParaRP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meshLD,pM</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%visualize in index (non-negative) space</a:t>
            </a:r>
          </a:p>
          <a:p>
            <a:r>
              <a:rPr lang="en-US" sz="1200" b="1" dirty="0">
                <a:latin typeface="Courier New" panose="02070309020205020404" pitchFamily="49" charset="0"/>
              </a:rPr>
              <a:t>view([135,30])</a:t>
            </a:r>
          </a:p>
          <a:p>
            <a:r>
              <a:rPr lang="en-US" sz="1200" b="1" dirty="0">
                <a:solidFill>
                  <a:srgbClr val="228B22"/>
                </a:solidFill>
                <a:latin typeface="Courier New" panose="02070309020205020404" pitchFamily="49" charset="0"/>
              </a:rPr>
              <a:t> </a:t>
            </a:r>
          </a:p>
          <a:p>
            <a:r>
              <a:rPr lang="en-US" sz="1200" b="1" dirty="0" err="1">
                <a:latin typeface="Courier New" panose="02070309020205020404" pitchFamily="49" charset="0"/>
              </a:rPr>
              <a:t>meshLD.nodes</a:t>
            </a:r>
            <a:r>
              <a:rPr lang="en-US" sz="1200" b="1" dirty="0">
                <a:latin typeface="Courier New" panose="02070309020205020404" pitchFamily="49" charset="0"/>
              </a:rPr>
              <a:t>=</a:t>
            </a:r>
            <a:r>
              <a:rPr lang="en-US" sz="1200" b="1" dirty="0" err="1">
                <a:latin typeface="Courier New" panose="02070309020205020404" pitchFamily="49" charset="0"/>
              </a:rPr>
              <a:t>change_space_coords</a:t>
            </a:r>
            <a:r>
              <a:rPr lang="en-US" sz="1200" b="1" dirty="0">
                <a:latin typeface="Courier New" panose="02070309020205020404" pitchFamily="49" charset="0"/>
              </a:rPr>
              <a:t>(meshLD.nodes,infoT1,'coord');</a:t>
            </a: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meshLD,pM</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%visualize in coordinate space</a:t>
            </a:r>
          </a:p>
          <a:p>
            <a:r>
              <a:rPr lang="en-US" sz="1200" b="1" dirty="0">
                <a:latin typeface="Courier New" panose="02070309020205020404" pitchFamily="49" charset="0"/>
              </a:rPr>
              <a:t>view([135,30])</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Look at the inside</a:t>
            </a:r>
          </a:p>
          <a:p>
            <a:r>
              <a:rPr lang="en-US" sz="1200" b="1" dirty="0">
                <a:latin typeface="Courier New" panose="02070309020205020404" pitchFamily="49" charset="0"/>
              </a:rPr>
              <a:t>m1.nodes=meshLD.nodes;m1.elements=</a:t>
            </a:r>
            <a:r>
              <a:rPr lang="en-US" sz="1200" b="1" dirty="0" err="1">
                <a:latin typeface="Courier New" panose="02070309020205020404" pitchFamily="49" charset="0"/>
              </a:rPr>
              <a:t>meshLD.elements</a:t>
            </a:r>
            <a:r>
              <a:rPr lang="en-US" sz="1200" b="1" dirty="0">
                <a:latin typeface="Courier New" panose="02070309020205020404" pitchFamily="49" charset="0"/>
              </a:rPr>
              <a:t>;</a:t>
            </a:r>
          </a:p>
          <a:p>
            <a:r>
              <a:rPr lang="en-US" sz="1200" b="1" dirty="0">
                <a:latin typeface="Courier New" panose="02070309020205020404" pitchFamily="49" charset="0"/>
              </a:rPr>
              <a:t>m2=</a:t>
            </a:r>
            <a:r>
              <a:rPr lang="en-US" sz="1200" b="1" dirty="0" err="1">
                <a:latin typeface="Courier New" panose="02070309020205020404" pitchFamily="49" charset="0"/>
              </a:rPr>
              <a:t>CutMesh</a:t>
            </a:r>
            <a:r>
              <a:rPr lang="en-US" sz="1200" b="1" dirty="0">
                <a:latin typeface="Courier New" panose="02070309020205020404" pitchFamily="49" charset="0"/>
              </a:rPr>
              <a:t>(m1,find(m1.nodes(:,2)&gt;0)); </a:t>
            </a:r>
            <a:r>
              <a:rPr lang="en-US" sz="1200" b="1" dirty="0">
                <a:solidFill>
                  <a:srgbClr val="228B22"/>
                </a:solidFill>
                <a:latin typeface="Courier New" panose="02070309020205020404" pitchFamily="49" charset="0"/>
              </a:rPr>
              <a:t>%cut LD mesh in half</a:t>
            </a:r>
          </a:p>
          <a:p>
            <a:r>
              <a:rPr lang="en-US" sz="1200" b="1" dirty="0">
                <a:latin typeface="Courier New" panose="02070309020205020404" pitchFamily="49" charset="0"/>
              </a:rPr>
              <a:t>[</a:t>
            </a:r>
            <a:r>
              <a:rPr lang="en-US" sz="1200" b="1" dirty="0" err="1">
                <a:latin typeface="Courier New" panose="02070309020205020404" pitchFamily="49" charset="0"/>
              </a:rPr>
              <a:t>Ia,Ib</a:t>
            </a:r>
            <a:r>
              <a:rPr lang="en-US" sz="1200" b="1" dirty="0">
                <a:latin typeface="Courier New" panose="02070309020205020404" pitchFamily="49" charset="0"/>
              </a:rPr>
              <a:t>]=</a:t>
            </a:r>
            <a:r>
              <a:rPr lang="en-US" sz="1200" b="1" dirty="0" err="1">
                <a:latin typeface="Courier New" panose="02070309020205020404" pitchFamily="49" charset="0"/>
              </a:rPr>
              <a:t>ismember</a:t>
            </a:r>
            <a:r>
              <a:rPr lang="en-US" sz="1200" b="1" dirty="0">
                <a:latin typeface="Courier New" panose="02070309020205020404" pitchFamily="49" charset="0"/>
              </a:rPr>
              <a:t>(m2.nodes,mesh.nodes,'rows');</a:t>
            </a:r>
            <a:r>
              <a:rPr lang="en-US" sz="1200" b="1" dirty="0" err="1">
                <a:latin typeface="Courier New" panose="02070309020205020404" pitchFamily="49" charset="0"/>
              </a:rPr>
              <a:t>Ib</a:t>
            </a:r>
            <a:r>
              <a:rPr lang="en-US" sz="1200" b="1" dirty="0">
                <a:latin typeface="Courier New" panose="02070309020205020404" pitchFamily="49" charset="0"/>
              </a:rPr>
              <a:t>(</a:t>
            </a:r>
            <a:r>
              <a:rPr lang="en-US" sz="1200" b="1" dirty="0" err="1">
                <a:latin typeface="Courier New" panose="02070309020205020404" pitchFamily="49" charset="0"/>
              </a:rPr>
              <a:t>Ib</a:t>
            </a:r>
            <a:r>
              <a:rPr lang="en-US" sz="1200" b="1" dirty="0">
                <a:latin typeface="Courier New" panose="02070309020205020404" pitchFamily="49" charset="0"/>
              </a:rPr>
              <a:t>==0)=[];</a:t>
            </a:r>
          </a:p>
          <a:p>
            <a:r>
              <a:rPr lang="en-US" sz="1200" b="1" dirty="0" err="1">
                <a:latin typeface="Courier New" panose="02070309020205020404" pitchFamily="49" charset="0"/>
              </a:rPr>
              <a:t>PlotMeshSurface</a:t>
            </a:r>
            <a:r>
              <a:rPr lang="en-US" sz="1200" b="1" dirty="0">
                <a:latin typeface="Courier New" panose="02070309020205020404" pitchFamily="49" charset="0"/>
              </a:rPr>
              <a:t>(m2,pM); </a:t>
            </a:r>
            <a:r>
              <a:rPr lang="en-US" sz="1200" b="1" dirty="0">
                <a:solidFill>
                  <a:srgbClr val="228B22"/>
                </a:solidFill>
                <a:latin typeface="Courier New" panose="02070309020205020404" pitchFamily="49" charset="0"/>
              </a:rPr>
              <a:t>%visualize back half of LD mesh</a:t>
            </a:r>
          </a:p>
          <a:p>
            <a:r>
              <a:rPr lang="en-US" sz="1200" b="1" dirty="0">
                <a:latin typeface="Courier New" panose="02070309020205020404" pitchFamily="49" charset="0"/>
              </a:rPr>
              <a:t>view([135,30])</a:t>
            </a:r>
            <a:endParaRPr lang="en-US" sz="2800" b="1" dirty="0"/>
          </a:p>
        </p:txBody>
      </p:sp>
      <p:sp>
        <p:nvSpPr>
          <p:cNvPr id="21" name="Rounded Rectangle 20"/>
          <p:cNvSpPr/>
          <p:nvPr/>
        </p:nvSpPr>
        <p:spPr>
          <a:xfrm>
            <a:off x="9063110"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2" name="Straight Arrow Connector 21"/>
          <p:cNvCxnSpPr>
            <a:cxnSpLocks/>
          </p:cNvCxnSpPr>
          <p:nvPr/>
        </p:nvCxnSpPr>
        <p:spPr>
          <a:xfrm>
            <a:off x="10220527"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0415"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7" name="Straight Arrow Connector 26"/>
          <p:cNvCxnSpPr>
            <a:cxnSpLocks/>
          </p:cNvCxnSpPr>
          <p:nvPr/>
        </p:nvCxnSpPr>
        <p:spPr>
          <a:xfrm>
            <a:off x="10220527"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0415" y="1850876"/>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sp>
        <p:nvSpPr>
          <p:cNvPr id="33" name="Rectangle 32"/>
          <p:cNvSpPr/>
          <p:nvPr/>
        </p:nvSpPr>
        <p:spPr>
          <a:xfrm>
            <a:off x="6947924" y="4380747"/>
            <a:ext cx="1407758" cy="523220"/>
          </a:xfrm>
          <a:prstGeom prst="rect">
            <a:avLst/>
          </a:prstGeom>
        </p:spPr>
        <p:txBody>
          <a:bodyPr wrap="none">
            <a:spAutoFit/>
          </a:bodyPr>
          <a:lstStyle/>
          <a:p>
            <a:r>
              <a:rPr lang="en-US" sz="1400" dirty="0"/>
              <a:t>“index space”</a:t>
            </a:r>
          </a:p>
          <a:p>
            <a:r>
              <a:rPr lang="en-US" sz="1400" dirty="0"/>
              <a:t>is non-negative</a:t>
            </a:r>
          </a:p>
        </p:txBody>
      </p:sp>
      <p:sp>
        <p:nvSpPr>
          <p:cNvPr id="34" name="Rectangle 33"/>
          <p:cNvSpPr/>
          <p:nvPr/>
        </p:nvSpPr>
        <p:spPr>
          <a:xfrm>
            <a:off x="9078706" y="4442528"/>
            <a:ext cx="3188693" cy="523220"/>
          </a:xfrm>
          <a:prstGeom prst="rect">
            <a:avLst/>
          </a:prstGeom>
        </p:spPr>
        <p:txBody>
          <a:bodyPr wrap="none">
            <a:spAutoFit/>
          </a:bodyPr>
          <a:lstStyle/>
          <a:p>
            <a:pPr algn="ctr"/>
            <a:r>
              <a:rPr lang="en-US" sz="1400" dirty="0"/>
              <a:t>“coordinate space”</a:t>
            </a:r>
          </a:p>
          <a:p>
            <a:pPr algn="ctr"/>
            <a:r>
              <a:rPr lang="en-US" sz="1400" dirty="0"/>
              <a:t>Usually has zeros in center of volume</a:t>
            </a:r>
          </a:p>
        </p:txBody>
      </p:sp>
      <p:sp>
        <p:nvSpPr>
          <p:cNvPr id="36" name="Rectangle 35"/>
          <p:cNvSpPr/>
          <p:nvPr/>
        </p:nvSpPr>
        <p:spPr>
          <a:xfrm>
            <a:off x="9436599" y="2214243"/>
            <a:ext cx="1229567" cy="307777"/>
          </a:xfrm>
          <a:prstGeom prst="rect">
            <a:avLst/>
          </a:prstGeom>
        </p:spPr>
        <p:txBody>
          <a:bodyPr wrap="none">
            <a:spAutoFit/>
          </a:bodyPr>
          <a:lstStyle/>
          <a:p>
            <a:pPr algn="ctr"/>
            <a:r>
              <a:rPr lang="en-US" sz="1400" dirty="0"/>
              <a:t>A view inside</a:t>
            </a:r>
          </a:p>
        </p:txBody>
      </p:sp>
      <p:pic>
        <p:nvPicPr>
          <p:cNvPr id="18" name="Picture 17">
            <a:extLst>
              <a:ext uri="{FF2B5EF4-FFF2-40B4-BE49-F238E27FC236}">
                <a16:creationId xmlns:a16="http://schemas.microsoft.com/office/drawing/2014/main" id="{2B1E4B21-BB6A-3C4E-8094-E9E35F3DB08E}"/>
              </a:ext>
            </a:extLst>
          </p:cNvPr>
          <p:cNvPicPr>
            <a:picLocks noChangeAspect="1"/>
          </p:cNvPicPr>
          <p:nvPr/>
        </p:nvPicPr>
        <p:blipFill>
          <a:blip r:embed="rId2"/>
          <a:stretch>
            <a:fillRect/>
          </a:stretch>
        </p:blipFill>
        <p:spPr>
          <a:xfrm>
            <a:off x="6433787" y="4965748"/>
            <a:ext cx="2606628" cy="1911778"/>
          </a:xfrm>
          <a:prstGeom prst="rect">
            <a:avLst/>
          </a:prstGeom>
        </p:spPr>
      </p:pic>
      <p:pic>
        <p:nvPicPr>
          <p:cNvPr id="19" name="Picture 18">
            <a:extLst>
              <a:ext uri="{FF2B5EF4-FFF2-40B4-BE49-F238E27FC236}">
                <a16:creationId xmlns:a16="http://schemas.microsoft.com/office/drawing/2014/main" id="{4AD85BB6-7FBE-1F40-04D5-446B2443375E}"/>
              </a:ext>
            </a:extLst>
          </p:cNvPr>
          <p:cNvPicPr>
            <a:picLocks noChangeAspect="1"/>
          </p:cNvPicPr>
          <p:nvPr/>
        </p:nvPicPr>
        <p:blipFill>
          <a:blip r:embed="rId3"/>
          <a:stretch>
            <a:fillRect/>
          </a:stretch>
        </p:blipFill>
        <p:spPr>
          <a:xfrm>
            <a:off x="9436599" y="4965748"/>
            <a:ext cx="2472908" cy="1887122"/>
          </a:xfrm>
          <a:prstGeom prst="rect">
            <a:avLst/>
          </a:prstGeom>
        </p:spPr>
      </p:pic>
      <p:pic>
        <p:nvPicPr>
          <p:cNvPr id="20" name="Picture 19">
            <a:extLst>
              <a:ext uri="{FF2B5EF4-FFF2-40B4-BE49-F238E27FC236}">
                <a16:creationId xmlns:a16="http://schemas.microsoft.com/office/drawing/2014/main" id="{D1791D5A-D2CB-E295-51AB-9DDEF818038E}"/>
              </a:ext>
            </a:extLst>
          </p:cNvPr>
          <p:cNvPicPr>
            <a:picLocks noChangeAspect="1"/>
          </p:cNvPicPr>
          <p:nvPr/>
        </p:nvPicPr>
        <p:blipFill>
          <a:blip r:embed="rId4"/>
          <a:stretch>
            <a:fillRect/>
          </a:stretch>
        </p:blipFill>
        <p:spPr>
          <a:xfrm>
            <a:off x="9040415" y="2526650"/>
            <a:ext cx="2021936" cy="1915878"/>
          </a:xfrm>
          <a:prstGeom prst="rect">
            <a:avLst/>
          </a:prstGeom>
        </p:spPr>
      </p:pic>
      <p:sp>
        <p:nvSpPr>
          <p:cNvPr id="2" name="Slide Number Placeholder 1">
            <a:extLst>
              <a:ext uri="{FF2B5EF4-FFF2-40B4-BE49-F238E27FC236}">
                <a16:creationId xmlns:a16="http://schemas.microsoft.com/office/drawing/2014/main" id="{31FAC292-F124-E9C1-6B1A-B4E279864350}"/>
              </a:ext>
            </a:extLst>
          </p:cNvPr>
          <p:cNvSpPr>
            <a:spLocks noGrp="1"/>
          </p:cNvSpPr>
          <p:nvPr>
            <p:ph type="sldNum" sz="quarter" idx="12"/>
          </p:nvPr>
        </p:nvSpPr>
        <p:spPr/>
        <p:txBody>
          <a:bodyPr/>
          <a:lstStyle/>
          <a:p>
            <a:fld id="{A6EA515B-EB3D-473C-ADE9-FD8348C61D57}" type="slidenum">
              <a:rPr lang="en-US" smtClean="0"/>
              <a:t>10</a:t>
            </a:fld>
            <a:endParaRPr lang="en-US"/>
          </a:p>
        </p:txBody>
      </p:sp>
    </p:spTree>
    <p:extLst>
      <p:ext uri="{BB962C8B-B14F-4D97-AF65-F5344CB8AC3E}">
        <p14:creationId xmlns:p14="http://schemas.microsoft.com/office/powerpoint/2010/main" val="965578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LD mesh</a:t>
            </a:r>
          </a:p>
        </p:txBody>
      </p:sp>
      <p:sp>
        <p:nvSpPr>
          <p:cNvPr id="4" name="Rectangle 3"/>
          <p:cNvSpPr/>
          <p:nvPr/>
        </p:nvSpPr>
        <p:spPr>
          <a:xfrm>
            <a:off x="160369" y="729024"/>
            <a:ext cx="9080735" cy="4124206"/>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Load in a Pad file for a grid design of interest, here we use the AdultV24x28 array.</a:t>
            </a:r>
          </a:p>
          <a:p>
            <a:endParaRPr lang="en-US" sz="1400" b="1" dirty="0">
              <a:latin typeface="Arial" panose="020B0604020202020204" pitchFamily="34" charset="0"/>
              <a:cs typeface="Arial" panose="020B0604020202020204" pitchFamily="34" charset="0"/>
            </a:endParaRPr>
          </a:p>
          <a:p>
            <a:r>
              <a:rPr lang="en-US" sz="1200" b="1" dirty="0" err="1">
                <a:latin typeface="Courier New" panose="02070309020205020404" pitchFamily="49" charset="0"/>
                <a:cs typeface="Courier New" panose="02070309020205020404" pitchFamily="49" charset="0"/>
              </a:rPr>
              <a:t>padname</a:t>
            </a:r>
            <a:r>
              <a:rPr lang="en-US" sz="1200" b="1" dirty="0">
                <a:latin typeface="Courier New" panose="02070309020205020404" pitchFamily="49" charset="0"/>
                <a:cs typeface="Courier New" panose="02070309020205020404" pitchFamily="49" charset="0"/>
              </a:rPr>
              <a:t>='</a:t>
            </a:r>
            <a:r>
              <a:rPr lang="en-US" sz="1200" b="1" dirty="0">
                <a:latin typeface="Courier New" panose="02070309020205020404" pitchFamily="49" charset="0"/>
              </a:rPr>
              <a:t>AdultV24x28</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load(['Pad_',</a:t>
            </a:r>
            <a:r>
              <a:rPr lang="en-US" sz="1200" b="1" dirty="0" err="1">
                <a:latin typeface="Courier New" panose="02070309020205020404" pitchFamily="49" charset="0"/>
              </a:rPr>
              <a:t>padname</a:t>
            </a:r>
            <a:r>
              <a:rPr lang="en-US" sz="1200" b="1" dirty="0">
                <a:latin typeface="Courier New" panose="02070309020205020404" pitchFamily="49" charset="0"/>
                <a:cs typeface="Courier New" panose="02070309020205020404" pitchFamily="49" charset="0"/>
              </a:rPr>
              <a:t>,'.mat']); </a:t>
            </a:r>
            <a:r>
              <a:rPr lang="en-US" sz="1200" b="1" dirty="0">
                <a:solidFill>
                  <a:srgbClr val="228B22"/>
                </a:solidFill>
                <a:latin typeface="Courier New" panose="02070309020205020404" pitchFamily="49" charset="0"/>
              </a:rPr>
              <a:t>% Pad file</a:t>
            </a:r>
          </a:p>
          <a:p>
            <a:r>
              <a:rPr lang="en-US" sz="1200" b="1" dirty="0" err="1">
                <a:latin typeface="Courier New" panose="02070309020205020404" pitchFamily="49" charset="0"/>
                <a:cs typeface="Courier New" panose="02070309020205020404" pitchFamily="49" charset="0"/>
              </a:rPr>
              <a:t>tpos</a:t>
            </a:r>
            <a:r>
              <a:rPr lang="en-US" sz="1200" b="1" dirty="0">
                <a:latin typeface="Courier New" panose="02070309020205020404" pitchFamily="49" charset="0"/>
                <a:cs typeface="Courier New" panose="02070309020205020404" pitchFamily="49" charset="0"/>
              </a:rPr>
              <a:t>=cat(1,info.optodes.spos3,info.optodes.dpos3);</a:t>
            </a:r>
          </a:p>
          <a:p>
            <a:r>
              <a:rPr lang="en-US" sz="1200" b="1" dirty="0">
                <a:latin typeface="Courier New" panose="02070309020205020404" pitchFamily="49" charset="0"/>
                <a:cs typeface="Courier New" panose="02070309020205020404" pitchFamily="49" charset="0"/>
              </a:rPr>
              <a:t>Ns=size(info.optodes.spos3,1);</a:t>
            </a:r>
          </a:p>
          <a:p>
            <a:r>
              <a:rPr lang="en-US" sz="1200" b="1" dirty="0" err="1">
                <a:latin typeface="Courier New" panose="02070309020205020404" pitchFamily="49" charset="0"/>
                <a:cs typeface="Courier New" panose="02070309020205020404" pitchFamily="49" charset="0"/>
              </a:rPr>
              <a:t>Nd</a:t>
            </a:r>
            <a:r>
              <a:rPr lang="en-US" sz="1200" b="1" dirty="0">
                <a:latin typeface="Courier New" panose="02070309020205020404" pitchFamily="49" charset="0"/>
                <a:cs typeface="Courier New" panose="02070309020205020404" pitchFamily="49" charset="0"/>
              </a:rPr>
              <a:t>=size(info.optodes.dpos3,1);</a:t>
            </a:r>
          </a:p>
          <a:p>
            <a:r>
              <a:rPr lang="en-US" sz="1200" b="1" dirty="0">
                <a:latin typeface="Courier New" panose="02070309020205020404" pitchFamily="49" charset="0"/>
                <a:cs typeface="Courier New" panose="02070309020205020404" pitchFamily="49" charset="0"/>
              </a:rPr>
              <a:t>rad=info;</a:t>
            </a:r>
          </a:p>
          <a:p>
            <a:endParaRPr lang="en-US" sz="1200" b="1" dirty="0">
              <a:latin typeface="Courier New" panose="02070309020205020404" pitchFamily="49" charset="0"/>
              <a:cs typeface="Courier New" panose="02070309020205020404" pitchFamily="49" charset="0"/>
            </a:endParaRPr>
          </a:p>
          <a:p>
            <a:r>
              <a:rPr lang="en-US" sz="1200" b="1" dirty="0" err="1">
                <a:latin typeface="Courier New" panose="02070309020205020404" pitchFamily="49" charset="0"/>
                <a:cs typeface="Courier New" panose="02070309020205020404" pitchFamily="49" charset="0"/>
              </a:rPr>
              <a:t>paramsFoci.color</a:t>
            </a:r>
            <a:r>
              <a:rPr lang="en-US" sz="1200" b="1" dirty="0">
                <a:latin typeface="Courier New" panose="02070309020205020404" pitchFamily="49" charset="0"/>
                <a:cs typeface="Courier New" panose="02070309020205020404" pitchFamily="49" charset="0"/>
              </a:rPr>
              <a:t>=cat(1,repmat([1,0,0],Ns,1),</a:t>
            </a:r>
            <a:r>
              <a:rPr lang="en-US" sz="1200" b="1" dirty="0" err="1">
                <a:latin typeface="Courier New" panose="02070309020205020404" pitchFamily="49" charset="0"/>
                <a:cs typeface="Courier New" panose="02070309020205020404" pitchFamily="49" charset="0"/>
              </a:rPr>
              <a:t>repmat</a:t>
            </a:r>
            <a:r>
              <a:rPr lang="en-US" sz="1200" b="1" dirty="0">
                <a:latin typeface="Courier New" panose="02070309020205020404" pitchFamily="49" charset="0"/>
                <a:cs typeface="Courier New" panose="02070309020205020404" pitchFamily="49" charset="0"/>
              </a:rPr>
              <a:t>([0,0,1],Nd,1));</a:t>
            </a:r>
          </a:p>
          <a:p>
            <a:r>
              <a:rPr lang="en-US" sz="1200" b="1" dirty="0" err="1">
                <a:latin typeface="Courier New" panose="02070309020205020404" pitchFamily="49" charset="0"/>
                <a:cs typeface="Courier New" panose="02070309020205020404" pitchFamily="49" charset="0"/>
              </a:rPr>
              <a:t>paramsFoci.color</a:t>
            </a:r>
            <a:r>
              <a:rPr lang="en-US" sz="1200" b="1" dirty="0">
                <a:latin typeface="Courier New" panose="02070309020205020404" pitchFamily="49" charset="0"/>
                <a:cs typeface="Courier New" panose="02070309020205020404" pitchFamily="49" charset="0"/>
              </a:rPr>
              <a:t>(1,:) = [1 0.4 0.6]; </a:t>
            </a:r>
            <a:r>
              <a:rPr lang="en-US" sz="1200" b="1" dirty="0">
                <a:solidFill>
                  <a:srgbClr val="228B22"/>
                </a:solidFill>
                <a:latin typeface="Courier New" panose="02070309020205020404" pitchFamily="49" charset="0"/>
              </a:rPr>
              <a:t>%pink for s1</a:t>
            </a:r>
          </a:p>
          <a:p>
            <a:r>
              <a:rPr lang="en-US" sz="1200" b="1" dirty="0" err="1">
                <a:latin typeface="Courier New" panose="02070309020205020404" pitchFamily="49" charset="0"/>
                <a:cs typeface="Courier New" panose="02070309020205020404" pitchFamily="49" charset="0"/>
              </a:rPr>
              <a:t>paramsFoci.color</a:t>
            </a:r>
            <a:r>
              <a:rPr lang="en-US" sz="1200" b="1" dirty="0">
                <a:latin typeface="Courier New" panose="02070309020205020404" pitchFamily="49" charset="0"/>
                <a:cs typeface="Courier New" panose="02070309020205020404" pitchFamily="49" charset="0"/>
              </a:rPr>
              <a:t>(Ns+1,:) = [0.3010, 0.7450, 0.9330]; </a:t>
            </a:r>
            <a:r>
              <a:rPr lang="en-US" sz="1200" b="1" dirty="0">
                <a:solidFill>
                  <a:srgbClr val="228B22"/>
                </a:solidFill>
                <a:latin typeface="Courier New" panose="02070309020205020404" pitchFamily="49" charset="0"/>
              </a:rPr>
              <a:t>%light blue for d1</a:t>
            </a:r>
          </a:p>
          <a:p>
            <a:r>
              <a:rPr lang="en-US" sz="1200" b="1" dirty="0" err="1">
                <a:latin typeface="Courier New" panose="02070309020205020404" pitchFamily="49" charset="0"/>
                <a:cs typeface="Courier New" panose="02070309020205020404" pitchFamily="49" charset="0"/>
              </a:rPr>
              <a:t>paramsFoci.radius</a:t>
            </a:r>
            <a:r>
              <a:rPr lang="en-US" sz="1200" b="1" dirty="0">
                <a:latin typeface="Courier New" panose="02070309020205020404" pitchFamily="49" charset="0"/>
                <a:cs typeface="Courier New" panose="02070309020205020404" pitchFamily="49" charset="0"/>
              </a:rPr>
              <a:t> = 2; </a:t>
            </a:r>
            <a:r>
              <a:rPr lang="en-US" sz="1200" b="1" dirty="0">
                <a:solidFill>
                  <a:srgbClr val="228B22"/>
                </a:solidFill>
                <a:latin typeface="Courier New" panose="02070309020205020404" pitchFamily="49" charset="0"/>
              </a:rPr>
              <a:t>%set radius of spheres to 2</a:t>
            </a:r>
            <a:endParaRPr lang="en-US" sz="1200" b="1" dirty="0">
              <a:latin typeface="Courier New" panose="02070309020205020404" pitchFamily="49" charset="0"/>
              <a:cs typeface="Courier New" panose="02070309020205020404" pitchFamily="49" charset="0"/>
            </a:endParaRPr>
          </a:p>
          <a:p>
            <a:endParaRPr lang="en-US" sz="1200" dirty="0"/>
          </a:p>
          <a:p>
            <a:r>
              <a:rPr lang="en-US" sz="1200" b="1" dirty="0" err="1">
                <a:latin typeface="Courier New" panose="02070309020205020404" pitchFamily="49" charset="0"/>
                <a:cs typeface="Courier New" panose="02070309020205020404" pitchFamily="49" charset="0"/>
              </a:rPr>
              <a:t>PlotSD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tpos</a:t>
            </a:r>
            <a:r>
              <a:rPr lang="en-US" sz="1200" b="1" dirty="0">
                <a:latin typeface="Courier New" panose="02070309020205020404" pitchFamily="49" charset="0"/>
                <a:cs typeface="Courier New" panose="02070309020205020404" pitchFamily="49" charset="0"/>
              </a:rPr>
              <a:t>(1:Ns,:),</a:t>
            </a:r>
            <a:r>
              <a:rPr lang="en-US" sz="1200" b="1" dirty="0" err="1">
                <a:latin typeface="Courier New" panose="02070309020205020404" pitchFamily="49" charset="0"/>
                <a:cs typeface="Courier New" panose="02070309020205020404" pitchFamily="49" charset="0"/>
              </a:rPr>
              <a:t>tpos</a:t>
            </a:r>
            <a:r>
              <a:rPr lang="en-US" sz="1200" b="1" dirty="0">
                <a:latin typeface="Courier New" panose="02070309020205020404" pitchFamily="49" charset="0"/>
                <a:cs typeface="Courier New" panose="02070309020205020404" pitchFamily="49" charset="0"/>
              </a:rPr>
              <a:t>((Ns+1):end,:),'norm');</a:t>
            </a:r>
          </a:p>
          <a:p>
            <a:r>
              <a:rPr lang="en-US" sz="1200" b="1" dirty="0" err="1">
                <a:latin typeface="Courier New" panose="02070309020205020404" pitchFamily="49" charset="0"/>
                <a:cs typeface="Courier New" panose="02070309020205020404" pitchFamily="49" charset="0"/>
              </a:rPr>
              <a:t>PlotCap</a:t>
            </a:r>
            <a:r>
              <a:rPr lang="en-US" sz="1200" b="1" dirty="0">
                <a:latin typeface="Courier New" panose="02070309020205020404" pitchFamily="49" charset="0"/>
                <a:cs typeface="Courier New" panose="02070309020205020404" pitchFamily="49" charset="0"/>
              </a:rPr>
              <a:t>(info)</a:t>
            </a:r>
          </a:p>
          <a:p>
            <a:endParaRPr lang="en-US" sz="1200" b="1" dirty="0">
              <a:latin typeface="Courier New" panose="02070309020205020404" pitchFamily="49" charset="0"/>
              <a:cs typeface="Courier New" panose="02070309020205020404" pitchFamily="49" charset="0"/>
            </a:endParaRPr>
          </a:p>
          <a:p>
            <a:r>
              <a:rPr lang="en-US" sz="1200" b="1" dirty="0" err="1">
                <a:latin typeface="Courier New" panose="02070309020205020404" pitchFamily="49" charset="0"/>
                <a:cs typeface="Courier New" panose="02070309020205020404" pitchFamily="49" charset="0"/>
              </a:rPr>
              <a:t>PlotMeshSurface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meshLD,pM</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PlotSD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tpos</a:t>
            </a:r>
            <a:r>
              <a:rPr lang="en-US" sz="1200" b="1" dirty="0">
                <a:latin typeface="Courier New" panose="02070309020205020404" pitchFamily="49" charset="0"/>
                <a:cs typeface="Courier New" panose="02070309020205020404" pitchFamily="49" charset="0"/>
              </a:rPr>
              <a:t>(1:Ns,:),</a:t>
            </a:r>
            <a:r>
              <a:rPr lang="en-US" sz="1200" b="1" dirty="0" err="1">
                <a:latin typeface="Courier New" panose="02070309020205020404" pitchFamily="49" charset="0"/>
                <a:cs typeface="Courier New" panose="02070309020205020404" pitchFamily="49" charset="0"/>
              </a:rPr>
              <a:t>tpos</a:t>
            </a:r>
            <a:r>
              <a:rPr lang="en-US" sz="1200" b="1" dirty="0">
                <a:latin typeface="Courier New" panose="02070309020205020404" pitchFamily="49" charset="0"/>
                <a:cs typeface="Courier New" panose="02070309020205020404" pitchFamily="49" charset="0"/>
              </a:rPr>
              <a:t>((Ns+1):end,:),'norm',</a:t>
            </a:r>
            <a:r>
              <a:rPr lang="en-US" sz="1200" b="1" dirty="0" err="1">
                <a:latin typeface="Courier New" panose="02070309020205020404" pitchFamily="49" charset="0"/>
                <a:cs typeface="Courier New" panose="02070309020205020404" pitchFamily="49" charset="0"/>
              </a:rPr>
              <a:t>gcf</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view([135,30])</a:t>
            </a:r>
          </a:p>
          <a:p>
            <a:endParaRPr lang="en-US" sz="1200" b="1" dirty="0">
              <a:latin typeface="Courier New" panose="02070309020205020404" pitchFamily="49" charset="0"/>
              <a:cs typeface="Courier New" panose="02070309020205020404" pitchFamily="49" charset="0"/>
            </a:endParaRPr>
          </a:p>
          <a:p>
            <a:r>
              <a:rPr lang="en-US" sz="1400" b="1" dirty="0">
                <a:latin typeface="Arial" panose="020B0604020202020204" pitchFamily="34" charset="0"/>
                <a:cs typeface="Arial" panose="020B0604020202020204" pitchFamily="34" charset="0"/>
              </a:rPr>
              <a:t>Note: This Pad file is a starting point and may not align with the mesh right away. </a:t>
            </a:r>
          </a:p>
        </p:txBody>
      </p:sp>
      <p:sp>
        <p:nvSpPr>
          <p:cNvPr id="15" name="Rounded Rectangle 14"/>
          <p:cNvSpPr/>
          <p:nvPr/>
        </p:nvSpPr>
        <p:spPr>
          <a:xfrm>
            <a:off x="9062408" y="30546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a:cxnSpLocks/>
          </p:cNvCxnSpPr>
          <p:nvPr/>
        </p:nvCxnSpPr>
        <p:spPr>
          <a:xfrm>
            <a:off x="10219825" y="72902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39713" y="107844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a:cxnSpLocks/>
          </p:cNvCxnSpPr>
          <p:nvPr/>
        </p:nvCxnSpPr>
        <p:spPr>
          <a:xfrm>
            <a:off x="10219825" y="15111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39713" y="185087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3" name="Straight Arrow Connector 22"/>
          <p:cNvCxnSpPr>
            <a:cxnSpLocks/>
          </p:cNvCxnSpPr>
          <p:nvPr/>
        </p:nvCxnSpPr>
        <p:spPr>
          <a:xfrm>
            <a:off x="10219825" y="228360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713" y="2623294"/>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pic>
        <p:nvPicPr>
          <p:cNvPr id="25" name="Picture 24">
            <a:extLst>
              <a:ext uri="{FF2B5EF4-FFF2-40B4-BE49-F238E27FC236}">
                <a16:creationId xmlns:a16="http://schemas.microsoft.com/office/drawing/2014/main" id="{9F283B64-43D5-9E1C-6B26-A1F46A09F1D8}"/>
              </a:ext>
            </a:extLst>
          </p:cNvPr>
          <p:cNvPicPr>
            <a:picLocks noChangeAspect="1"/>
          </p:cNvPicPr>
          <p:nvPr/>
        </p:nvPicPr>
        <p:blipFill>
          <a:blip r:embed="rId2"/>
          <a:stretch>
            <a:fillRect/>
          </a:stretch>
        </p:blipFill>
        <p:spPr>
          <a:xfrm>
            <a:off x="1" y="4935895"/>
            <a:ext cx="3679082" cy="1917488"/>
          </a:xfrm>
          <a:prstGeom prst="rect">
            <a:avLst/>
          </a:prstGeom>
        </p:spPr>
      </p:pic>
      <p:pic>
        <p:nvPicPr>
          <p:cNvPr id="27" name="Picture 26">
            <a:extLst>
              <a:ext uri="{FF2B5EF4-FFF2-40B4-BE49-F238E27FC236}">
                <a16:creationId xmlns:a16="http://schemas.microsoft.com/office/drawing/2014/main" id="{4785297D-7617-7657-8337-115683799242}"/>
              </a:ext>
            </a:extLst>
          </p:cNvPr>
          <p:cNvPicPr>
            <a:picLocks noChangeAspect="1"/>
          </p:cNvPicPr>
          <p:nvPr/>
        </p:nvPicPr>
        <p:blipFill>
          <a:blip r:embed="rId3"/>
          <a:stretch>
            <a:fillRect/>
          </a:stretch>
        </p:blipFill>
        <p:spPr>
          <a:xfrm>
            <a:off x="3811254" y="4965575"/>
            <a:ext cx="3158714" cy="1887807"/>
          </a:xfrm>
          <a:prstGeom prst="rect">
            <a:avLst/>
          </a:prstGeom>
        </p:spPr>
      </p:pic>
      <p:pic>
        <p:nvPicPr>
          <p:cNvPr id="28" name="Picture 27">
            <a:extLst>
              <a:ext uri="{FF2B5EF4-FFF2-40B4-BE49-F238E27FC236}">
                <a16:creationId xmlns:a16="http://schemas.microsoft.com/office/drawing/2014/main" id="{C2DF1257-06C1-1452-AEC7-293E35D12C98}"/>
              </a:ext>
            </a:extLst>
          </p:cNvPr>
          <p:cNvPicPr>
            <a:picLocks noChangeAspect="1"/>
          </p:cNvPicPr>
          <p:nvPr/>
        </p:nvPicPr>
        <p:blipFill>
          <a:blip r:embed="rId4"/>
          <a:stretch>
            <a:fillRect/>
          </a:stretch>
        </p:blipFill>
        <p:spPr>
          <a:xfrm>
            <a:off x="8826759" y="4072598"/>
            <a:ext cx="3365241" cy="2785401"/>
          </a:xfrm>
          <a:prstGeom prst="rect">
            <a:avLst/>
          </a:prstGeom>
        </p:spPr>
      </p:pic>
      <p:cxnSp>
        <p:nvCxnSpPr>
          <p:cNvPr id="7" name="Straight Arrow Connector 6">
            <a:extLst>
              <a:ext uri="{FF2B5EF4-FFF2-40B4-BE49-F238E27FC236}">
                <a16:creationId xmlns:a16="http://schemas.microsoft.com/office/drawing/2014/main" id="{A68E3305-5CA4-AC12-9917-F66D067434E1}"/>
              </a:ext>
            </a:extLst>
          </p:cNvPr>
          <p:cNvCxnSpPr>
            <a:cxnSpLocks/>
          </p:cNvCxnSpPr>
          <p:nvPr/>
        </p:nvCxnSpPr>
        <p:spPr>
          <a:xfrm>
            <a:off x="7124700" y="4750111"/>
            <a:ext cx="39814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F2971056-A094-811C-02D9-48E7DDD336E3}"/>
              </a:ext>
            </a:extLst>
          </p:cNvPr>
          <p:cNvSpPr>
            <a:spLocks noGrp="1"/>
          </p:cNvSpPr>
          <p:nvPr>
            <p:ph type="sldNum" sz="quarter" idx="12"/>
          </p:nvPr>
        </p:nvSpPr>
        <p:spPr/>
        <p:txBody>
          <a:bodyPr/>
          <a:lstStyle/>
          <a:p>
            <a:fld id="{A6EA515B-EB3D-473C-ADE9-FD8348C61D57}" type="slidenum">
              <a:rPr lang="en-US" smtClean="0"/>
              <a:t>11</a:t>
            </a:fld>
            <a:endParaRPr lang="en-US"/>
          </a:p>
        </p:txBody>
      </p:sp>
    </p:spTree>
    <p:extLst>
      <p:ext uri="{BB962C8B-B14F-4D97-AF65-F5344CB8AC3E}">
        <p14:creationId xmlns:p14="http://schemas.microsoft.com/office/powerpoint/2010/main" val="3510298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LD mesh</a:t>
            </a:r>
          </a:p>
        </p:txBody>
      </p:sp>
      <p:sp>
        <p:nvSpPr>
          <p:cNvPr id="4" name="Rectangle 3"/>
          <p:cNvSpPr/>
          <p:nvPr/>
        </p:nvSpPr>
        <p:spPr>
          <a:xfrm>
            <a:off x="148279" y="1150202"/>
            <a:ext cx="8748069" cy="307777"/>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Adjust array position via the Hummingbird App by altering parameters and re-visualizing mesh and array:</a:t>
            </a:r>
            <a:endParaRPr lang="en-US" sz="1400" dirty="0">
              <a:solidFill>
                <a:srgbClr val="00B0F0"/>
              </a:solidFill>
              <a:latin typeface="Arial" panose="020B0604020202020204" pitchFamily="34" charset="0"/>
              <a:cs typeface="Arial" panose="020B0604020202020204" pitchFamily="34" charset="0"/>
            </a:endParaRPr>
          </a:p>
        </p:txBody>
      </p:sp>
      <p:sp>
        <p:nvSpPr>
          <p:cNvPr id="15" name="Rounded Rectangle 14"/>
          <p:cNvSpPr/>
          <p:nvPr/>
        </p:nvSpPr>
        <p:spPr>
          <a:xfrm>
            <a:off x="9062408" y="305471"/>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a:cxnSpLocks/>
          </p:cNvCxnSpPr>
          <p:nvPr/>
        </p:nvCxnSpPr>
        <p:spPr>
          <a:xfrm>
            <a:off x="10219825" y="72903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39713" y="1078455"/>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a:cxnSpLocks/>
          </p:cNvCxnSpPr>
          <p:nvPr/>
        </p:nvCxnSpPr>
        <p:spPr>
          <a:xfrm>
            <a:off x="10219825" y="1511185"/>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39713" y="1850879"/>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3" name="Straight Arrow Connector 22"/>
          <p:cNvCxnSpPr>
            <a:cxnSpLocks/>
          </p:cNvCxnSpPr>
          <p:nvPr/>
        </p:nvCxnSpPr>
        <p:spPr>
          <a:xfrm>
            <a:off x="10219825" y="2283609"/>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713" y="2623303"/>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7" name="TextBox 6"/>
          <p:cNvSpPr txBox="1"/>
          <p:nvPr/>
        </p:nvSpPr>
        <p:spPr>
          <a:xfrm>
            <a:off x="255374" y="1582339"/>
            <a:ext cx="5945398" cy="427809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First, reset the grid position</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Select: “to Behind the Head” from the drop down</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The view will then update</a:t>
            </a:r>
          </a:p>
          <a:p>
            <a:pPr lvl="1"/>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Then, choose a view that will best show the location of the array relative to the mesh</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XY view is great for this</a:t>
            </a:r>
          </a:p>
          <a:p>
            <a:pPr lvl="1"/>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Input new values for parameters and Update Figure</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dx, </a:t>
            </a:r>
            <a:r>
              <a:rPr lang="en-US" sz="1600" dirty="0" err="1">
                <a:latin typeface="Arial" panose="020B0604020202020204" pitchFamily="34" charset="0"/>
                <a:cs typeface="Arial" panose="020B0604020202020204" pitchFamily="34" charset="0"/>
              </a:rPr>
              <a:t>dy</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dz</a:t>
            </a:r>
            <a:r>
              <a:rPr lang="en-US" sz="1600" dirty="0">
                <a:latin typeface="Arial" panose="020B0604020202020204" pitchFamily="34" charset="0"/>
                <a:cs typeface="Arial" panose="020B0604020202020204" pitchFamily="34" charset="0"/>
              </a:rPr>
              <a:t>: translate the array</a:t>
            </a:r>
          </a:p>
          <a:p>
            <a:pPr marL="742950" lvl="1" indent="-285750">
              <a:buFont typeface="Arial" panose="020B0604020202020204" pitchFamily="34" charset="0"/>
              <a:buChar char="•"/>
            </a:pPr>
            <a:r>
              <a:rPr lang="en-US" sz="1600" dirty="0" err="1">
                <a:latin typeface="Arial" panose="020B0604020202020204" pitchFamily="34" charset="0"/>
                <a:cs typeface="Arial" panose="020B0604020202020204" pitchFamily="34" charset="0"/>
              </a:rPr>
              <a:t>dxTh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dyTh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dzTh</a:t>
            </a:r>
            <a:r>
              <a:rPr lang="en-US" sz="1600" dirty="0">
                <a:latin typeface="Arial" panose="020B0604020202020204" pitchFamily="34" charset="0"/>
                <a:cs typeface="Arial" panose="020B0604020202020204" pitchFamily="34" charset="0"/>
              </a:rPr>
              <a:t>: rotate the array </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Scale: size the array</a:t>
            </a:r>
          </a:p>
          <a:p>
            <a:pPr marL="742950" lvl="1" indent="-285750">
              <a:buFont typeface="Arial" panose="020B0604020202020204" pitchFamily="34" charset="0"/>
              <a:buChar char="•"/>
            </a:pPr>
            <a:r>
              <a:rPr lang="en-US" sz="1600" dirty="0" err="1">
                <a:latin typeface="Arial" panose="020B0604020202020204" pitchFamily="34" charset="0"/>
                <a:cs typeface="Arial" panose="020B0604020202020204" pitchFamily="34" charset="0"/>
              </a:rPr>
              <a:t>flipX</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flipY</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flipZ</a:t>
            </a:r>
            <a:r>
              <a:rPr lang="en-US" sz="1600" dirty="0">
                <a:latin typeface="Arial" panose="020B0604020202020204" pitchFamily="34" charset="0"/>
                <a:cs typeface="Arial" panose="020B0604020202020204" pitchFamily="34" charset="0"/>
              </a:rPr>
              <a:t>: flip the array</a:t>
            </a:r>
          </a:p>
          <a:p>
            <a:pPr lvl="1"/>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Repeat until array is ~5mm off the head for the whole pad but is lined up with the mesh. After following the upcoming tutorial, the mesh and grid should look like the image on the right.</a:t>
            </a:r>
          </a:p>
        </p:txBody>
      </p:sp>
      <p:sp>
        <p:nvSpPr>
          <p:cNvPr id="19" name="Rectangle 18">
            <a:extLst>
              <a:ext uri="{FF2B5EF4-FFF2-40B4-BE49-F238E27FC236}">
                <a16:creationId xmlns:a16="http://schemas.microsoft.com/office/drawing/2014/main" id="{F2764B67-F5E1-8661-E4F3-93A4D0BBFC8E}"/>
              </a:ext>
            </a:extLst>
          </p:cNvPr>
          <p:cNvSpPr/>
          <p:nvPr/>
        </p:nvSpPr>
        <p:spPr>
          <a:xfrm>
            <a:off x="255374" y="6073534"/>
            <a:ext cx="5866377" cy="584775"/>
          </a:xfrm>
          <a:prstGeom prst="rect">
            <a:avLst/>
          </a:prstGeom>
        </p:spPr>
        <p:txBody>
          <a:bodyPr wrap="square">
            <a:spAutoFit/>
          </a:bodyPr>
          <a:lstStyle/>
          <a:p>
            <a:r>
              <a:rPr lang="en-US" sz="1600" dirty="0">
                <a:solidFill>
                  <a:srgbClr val="00B0F0"/>
                </a:solidFill>
                <a:latin typeface="Arial" panose="020B0604020202020204" pitchFamily="34" charset="0"/>
                <a:cs typeface="Arial" panose="020B0604020202020204" pitchFamily="34" charset="0"/>
              </a:rPr>
              <a:t>Note: The following 15 slides are an in-depth tutorial on how to use the Hummingbird app</a:t>
            </a:r>
          </a:p>
        </p:txBody>
      </p:sp>
      <p:pic>
        <p:nvPicPr>
          <p:cNvPr id="25" name="Picture 24">
            <a:extLst>
              <a:ext uri="{FF2B5EF4-FFF2-40B4-BE49-F238E27FC236}">
                <a16:creationId xmlns:a16="http://schemas.microsoft.com/office/drawing/2014/main" id="{64523296-9DEE-A652-845D-43A90C8B8CCC}"/>
              </a:ext>
            </a:extLst>
          </p:cNvPr>
          <p:cNvPicPr>
            <a:picLocks noChangeAspect="1"/>
          </p:cNvPicPr>
          <p:nvPr/>
        </p:nvPicPr>
        <p:blipFill>
          <a:blip r:embed="rId2"/>
          <a:stretch>
            <a:fillRect/>
          </a:stretch>
        </p:blipFill>
        <p:spPr>
          <a:xfrm>
            <a:off x="6904653" y="3087917"/>
            <a:ext cx="5287347" cy="3786207"/>
          </a:xfrm>
          <a:prstGeom prst="rect">
            <a:avLst/>
          </a:prstGeom>
        </p:spPr>
      </p:pic>
      <p:cxnSp>
        <p:nvCxnSpPr>
          <p:cNvPr id="26" name="Straight Arrow Connector 25">
            <a:extLst>
              <a:ext uri="{FF2B5EF4-FFF2-40B4-BE49-F238E27FC236}">
                <a16:creationId xmlns:a16="http://schemas.microsoft.com/office/drawing/2014/main" id="{E3E1BB7F-B523-18EA-9E2A-0CED6EA9C1D2}"/>
              </a:ext>
            </a:extLst>
          </p:cNvPr>
          <p:cNvCxnSpPr>
            <a:cxnSpLocks/>
          </p:cNvCxnSpPr>
          <p:nvPr/>
        </p:nvCxnSpPr>
        <p:spPr>
          <a:xfrm>
            <a:off x="5248159" y="5648183"/>
            <a:ext cx="15538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5BB3799E-0AAB-FF60-13C2-880FE3C234DC}"/>
              </a:ext>
            </a:extLst>
          </p:cNvPr>
          <p:cNvSpPr>
            <a:spLocks noGrp="1"/>
          </p:cNvSpPr>
          <p:nvPr>
            <p:ph type="sldNum" sz="quarter" idx="12"/>
          </p:nvPr>
        </p:nvSpPr>
        <p:spPr/>
        <p:txBody>
          <a:bodyPr/>
          <a:lstStyle/>
          <a:p>
            <a:fld id="{A6EA515B-EB3D-473C-ADE9-FD8348C61D57}" type="slidenum">
              <a:rPr lang="en-US" smtClean="0"/>
              <a:t>12</a:t>
            </a:fld>
            <a:endParaRPr lang="en-US"/>
          </a:p>
        </p:txBody>
      </p:sp>
    </p:spTree>
    <p:extLst>
      <p:ext uri="{BB962C8B-B14F-4D97-AF65-F5344CB8AC3E}">
        <p14:creationId xmlns:p14="http://schemas.microsoft.com/office/powerpoint/2010/main" val="1153749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4255" y="1235866"/>
            <a:ext cx="5030446" cy="5140584"/>
          </a:xfrm>
        </p:spPr>
        <p:txBody>
          <a:bodyPr>
            <a:normAutofit fontScale="92500" lnSpcReduction="10000"/>
          </a:bodyPr>
          <a:lstStyle/>
          <a:p>
            <a:pPr marL="0" indent="0">
              <a:buNone/>
            </a:pPr>
            <a:r>
              <a:rPr lang="en-US" b="1" dirty="0">
                <a:latin typeface="Arial" panose="020B0604020202020204" pitchFamily="34" charset="0"/>
                <a:cs typeface="Arial" panose="020B0604020202020204" pitchFamily="34" charset="0"/>
              </a:rPr>
              <a:t>Run the following code to create the </a:t>
            </a:r>
            <a:r>
              <a:rPr lang="en-US" b="1" dirty="0" err="1">
                <a:latin typeface="Arial" panose="020B0604020202020204" pitchFamily="34" charset="0"/>
                <a:cs typeface="Arial" panose="020B0604020202020204" pitchFamily="34" charset="0"/>
              </a:rPr>
              <a:t>DataStorage</a:t>
            </a:r>
            <a:r>
              <a:rPr lang="en-US" b="1" dirty="0">
                <a:latin typeface="Arial" panose="020B0604020202020204" pitchFamily="34" charset="0"/>
                <a:cs typeface="Arial" panose="020B0604020202020204" pitchFamily="34" charset="0"/>
              </a:rPr>
              <a:t> class and open the Hummingbird app</a:t>
            </a:r>
          </a:p>
          <a:p>
            <a:pPr marL="0" indent="0">
              <a:buNone/>
            </a:pPr>
            <a:r>
              <a:rPr lang="en-US" b="1" dirty="0">
                <a:latin typeface="Courier New" panose="02070309020205020404" pitchFamily="49" charset="0"/>
                <a:cs typeface="Courier New" panose="02070309020205020404" pitchFamily="49" charset="0"/>
              </a:rPr>
              <a:t>ds = </a:t>
            </a:r>
            <a:r>
              <a:rPr lang="en-US" b="1" dirty="0" err="1">
                <a:latin typeface="Courier New" panose="02070309020205020404" pitchFamily="49" charset="0"/>
                <a:cs typeface="Courier New" panose="02070309020205020404" pitchFamily="49" charset="0"/>
              </a:rPr>
              <a:t>DataStorage</a:t>
            </a:r>
            <a:r>
              <a:rPr lang="en-US" b="1" dirty="0">
                <a:latin typeface="Courier New" panose="02070309020205020404" pitchFamily="49" charset="0"/>
                <a:cs typeface="Courier New" panose="02070309020205020404" pitchFamily="49" charset="0"/>
              </a:rPr>
              <a:t>();</a:t>
            </a:r>
          </a:p>
          <a:p>
            <a:pPr marL="0" indent="0">
              <a:buNone/>
            </a:pPr>
            <a:endParaRPr lang="en-US" b="1" dirty="0">
              <a:latin typeface="Courier New" panose="02070309020205020404" pitchFamily="49" charset="0"/>
              <a:cs typeface="Courier New" panose="02070309020205020404" pitchFamily="49" charset="0"/>
            </a:endParaRPr>
          </a:p>
          <a:p>
            <a:pPr marL="0" indent="0">
              <a:buNone/>
            </a:pPr>
            <a:r>
              <a:rPr lang="en-US" b="1" dirty="0">
                <a:latin typeface="Courier New" panose="02070309020205020404" pitchFamily="49" charset="0"/>
                <a:cs typeface="Courier New" panose="02070309020205020404" pitchFamily="49" charset="0"/>
              </a:rPr>
              <a:t>% input structure</a:t>
            </a:r>
          </a:p>
          <a:p>
            <a:pPr marL="0" indent="0">
              <a:buNone/>
            </a:pPr>
            <a:r>
              <a:rPr lang="en-US" b="1" dirty="0" err="1">
                <a:latin typeface="Courier New" panose="02070309020205020404" pitchFamily="49" charset="0"/>
                <a:cs typeface="Courier New" panose="02070309020205020404" pitchFamily="49" charset="0"/>
              </a:rPr>
              <a:t>ds.dI.tpos</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tpos</a:t>
            </a:r>
            <a:r>
              <a:rPr lang="en-US" b="1" dirty="0">
                <a:latin typeface="Courier New" panose="02070309020205020404" pitchFamily="49" charset="0"/>
                <a:cs typeface="Courier New" panose="02070309020205020404" pitchFamily="49" charset="0"/>
              </a:rPr>
              <a:t>;       </a:t>
            </a:r>
          </a:p>
          <a:p>
            <a:pPr marL="0" indent="0">
              <a:buNone/>
            </a:pPr>
            <a:r>
              <a:rPr lang="en-US" b="1" dirty="0" err="1">
                <a:latin typeface="Courier New" panose="02070309020205020404" pitchFamily="49" charset="0"/>
                <a:cs typeface="Courier New" panose="02070309020205020404" pitchFamily="49" charset="0"/>
              </a:rPr>
              <a:t>ds.dI.mesh</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meshLD</a:t>
            </a:r>
            <a:r>
              <a:rPr lang="en-US" b="1" dirty="0">
                <a:latin typeface="Courier New" panose="02070309020205020404" pitchFamily="49" charset="0"/>
                <a:cs typeface="Courier New" panose="02070309020205020404" pitchFamily="49" charset="0"/>
              </a:rPr>
              <a:t>;</a:t>
            </a:r>
          </a:p>
          <a:p>
            <a:pPr marL="0" indent="0">
              <a:buNone/>
            </a:pPr>
            <a:r>
              <a:rPr lang="en-US" b="1" dirty="0" err="1">
                <a:latin typeface="Courier New" panose="02070309020205020404" pitchFamily="49" charset="0"/>
                <a:cs typeface="Courier New" panose="02070309020205020404" pitchFamily="49" charset="0"/>
              </a:rPr>
              <a:t>ds.dI.pM</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pM</a:t>
            </a:r>
            <a:r>
              <a:rPr lang="en-US" b="1" dirty="0">
                <a:latin typeface="Courier New" panose="02070309020205020404" pitchFamily="49" charset="0"/>
                <a:cs typeface="Courier New" panose="02070309020205020404" pitchFamily="49" charset="0"/>
              </a:rPr>
              <a:t>;</a:t>
            </a:r>
          </a:p>
          <a:p>
            <a:pPr marL="0" indent="0">
              <a:buNone/>
            </a:pPr>
            <a:r>
              <a:rPr lang="en-US" b="1" dirty="0" err="1">
                <a:latin typeface="Courier New" panose="02070309020205020404" pitchFamily="49" charset="0"/>
                <a:cs typeface="Courier New" panose="02070309020205020404" pitchFamily="49" charset="0"/>
              </a:rPr>
              <a:t>ds.dI.paramsFoci</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paramsFoci</a:t>
            </a:r>
            <a:r>
              <a:rPr lang="en-US" b="1" dirty="0">
                <a:latin typeface="Courier New" panose="02070309020205020404" pitchFamily="49" charset="0"/>
                <a:cs typeface="Courier New" panose="02070309020205020404" pitchFamily="49" charset="0"/>
              </a:rPr>
              <a:t>;</a:t>
            </a:r>
          </a:p>
          <a:p>
            <a:pPr marL="0" indent="0">
              <a:buNone/>
            </a:pPr>
            <a:r>
              <a:rPr lang="en-US" b="1" dirty="0" err="1">
                <a:latin typeface="Courier New" panose="02070309020205020404" pitchFamily="49" charset="0"/>
                <a:cs typeface="Courier New" panose="02070309020205020404" pitchFamily="49" charset="0"/>
              </a:rPr>
              <a:t>ds.dI.Ns</a:t>
            </a:r>
            <a:r>
              <a:rPr lang="en-US" b="1" dirty="0">
                <a:latin typeface="Courier New" panose="02070309020205020404" pitchFamily="49" charset="0"/>
                <a:cs typeface="Courier New" panose="02070309020205020404" pitchFamily="49" charset="0"/>
              </a:rPr>
              <a:t> = Ns;</a:t>
            </a:r>
          </a:p>
          <a:p>
            <a:pPr marL="0" indent="0">
              <a:buNone/>
            </a:pPr>
            <a:r>
              <a:rPr lang="en-US" b="1" dirty="0" err="1">
                <a:latin typeface="Courier New" panose="02070309020205020404" pitchFamily="49" charset="0"/>
                <a:cs typeface="Courier New" panose="02070309020205020404" pitchFamily="49" charset="0"/>
              </a:rPr>
              <a:t>ds.dI.rad</a:t>
            </a:r>
            <a:r>
              <a:rPr lang="en-US" b="1" dirty="0">
                <a:latin typeface="Courier New" panose="02070309020205020404" pitchFamily="49" charset="0"/>
                <a:cs typeface="Courier New" panose="02070309020205020404" pitchFamily="49" charset="0"/>
              </a:rPr>
              <a:t> = rad;</a:t>
            </a:r>
          </a:p>
          <a:p>
            <a:pPr marL="0" indent="0">
              <a:buNone/>
            </a:pPr>
            <a:endParaRPr lang="en-US" b="1" dirty="0">
              <a:latin typeface="Courier New" panose="02070309020205020404" pitchFamily="49" charset="0"/>
              <a:cs typeface="Courier New" panose="02070309020205020404" pitchFamily="49" charset="0"/>
            </a:endParaRPr>
          </a:p>
          <a:p>
            <a:pPr marL="0" indent="0">
              <a:buNone/>
            </a:pPr>
            <a:r>
              <a:rPr lang="en-US" b="1" dirty="0" err="1">
                <a:latin typeface="Courier New" panose="02070309020205020404" pitchFamily="49" charset="0"/>
                <a:cs typeface="Courier New" panose="02070309020205020404" pitchFamily="49" charset="0"/>
              </a:rPr>
              <a:t>myapp</a:t>
            </a:r>
            <a:r>
              <a:rPr lang="en-US" b="1" dirty="0">
                <a:latin typeface="Courier New" panose="02070309020205020404" pitchFamily="49" charset="0"/>
                <a:cs typeface="Courier New" panose="02070309020205020404" pitchFamily="49" charset="0"/>
              </a:rPr>
              <a:t> = Hummingbird(ds);</a:t>
            </a:r>
          </a:p>
          <a:p>
            <a:pPr marL="0" indent="0">
              <a:buNone/>
            </a:pPr>
            <a:r>
              <a:rPr lang="en-US" b="1" dirty="0">
                <a:latin typeface="Courier New" panose="02070309020205020404" pitchFamily="49" charset="0"/>
                <a:cs typeface="Courier New" panose="02070309020205020404" pitchFamily="49" charset="0"/>
              </a:rPr>
              <a:t>while </a:t>
            </a:r>
            <a:r>
              <a:rPr lang="en-US" b="1" dirty="0" err="1">
                <a:latin typeface="Courier New" panose="02070309020205020404" pitchFamily="49" charset="0"/>
                <a:cs typeface="Courier New" panose="02070309020205020404" pitchFamily="49" charset="0"/>
              </a:rPr>
              <a:t>isvalid</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myapp</a:t>
            </a:r>
            <a:r>
              <a:rPr lang="en-US" b="1" dirty="0">
                <a:latin typeface="Courier New" panose="02070309020205020404" pitchFamily="49" charset="0"/>
                <a:cs typeface="Courier New" panose="02070309020205020404" pitchFamily="49" charset="0"/>
              </a:rPr>
              <a:t>); pause(0.1); end</a:t>
            </a:r>
          </a:p>
        </p:txBody>
      </p:sp>
      <p:sp>
        <p:nvSpPr>
          <p:cNvPr id="3" name="TextBox 2">
            <a:extLst>
              <a:ext uri="{FF2B5EF4-FFF2-40B4-BE49-F238E27FC236}">
                <a16:creationId xmlns:a16="http://schemas.microsoft.com/office/drawing/2014/main" id="{BF907B52-5B64-5BEF-D292-90E20F142DF2}"/>
              </a:ext>
            </a:extLst>
          </p:cNvPr>
          <p:cNvSpPr txBox="1"/>
          <p:nvPr/>
        </p:nvSpPr>
        <p:spPr>
          <a:xfrm>
            <a:off x="6943570" y="1831820"/>
            <a:ext cx="394210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Default view on Hummingbird launch</a:t>
            </a:r>
          </a:p>
        </p:txBody>
      </p:sp>
      <p:pic>
        <p:nvPicPr>
          <p:cNvPr id="6" name="Picture 5">
            <a:extLst>
              <a:ext uri="{FF2B5EF4-FFF2-40B4-BE49-F238E27FC236}">
                <a16:creationId xmlns:a16="http://schemas.microsoft.com/office/drawing/2014/main" id="{AA672031-243F-6409-5F56-8A51396DDAE4}"/>
              </a:ext>
            </a:extLst>
          </p:cNvPr>
          <p:cNvPicPr>
            <a:picLocks noChangeAspect="1"/>
          </p:cNvPicPr>
          <p:nvPr/>
        </p:nvPicPr>
        <p:blipFill>
          <a:blip r:embed="rId3"/>
          <a:stretch>
            <a:fillRect/>
          </a:stretch>
        </p:blipFill>
        <p:spPr>
          <a:xfrm>
            <a:off x="6096000" y="2492726"/>
            <a:ext cx="6096000" cy="4365274"/>
          </a:xfrm>
          <a:prstGeom prst="rect">
            <a:avLst/>
          </a:prstGeom>
        </p:spPr>
      </p:pic>
      <p:sp>
        <p:nvSpPr>
          <p:cNvPr id="5" name="Slide Number Placeholder 4">
            <a:extLst>
              <a:ext uri="{FF2B5EF4-FFF2-40B4-BE49-F238E27FC236}">
                <a16:creationId xmlns:a16="http://schemas.microsoft.com/office/drawing/2014/main" id="{2F11988E-CE8B-7AC6-3CE0-0DF69CF11631}"/>
              </a:ext>
            </a:extLst>
          </p:cNvPr>
          <p:cNvSpPr>
            <a:spLocks noGrp="1"/>
          </p:cNvSpPr>
          <p:nvPr>
            <p:ph type="sldNum" sz="quarter" idx="12"/>
          </p:nvPr>
        </p:nvSpPr>
        <p:spPr/>
        <p:txBody>
          <a:bodyPr/>
          <a:lstStyle/>
          <a:p>
            <a:fld id="{A6EA515B-EB3D-473C-ADE9-FD8348C61D57}" type="slidenum">
              <a:rPr lang="en-US" smtClean="0"/>
              <a:t>13</a:t>
            </a:fld>
            <a:endParaRPr lang="en-US"/>
          </a:p>
        </p:txBody>
      </p:sp>
    </p:spTree>
    <p:extLst>
      <p:ext uri="{BB962C8B-B14F-4D97-AF65-F5344CB8AC3E}">
        <p14:creationId xmlns:p14="http://schemas.microsoft.com/office/powerpoint/2010/main" val="3529757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147FBBA-776F-3FF5-06C5-FF63BDD962D7}"/>
              </a:ext>
            </a:extLst>
          </p:cNvPr>
          <p:cNvPicPr>
            <a:picLocks noChangeAspect="1"/>
          </p:cNvPicPr>
          <p:nvPr/>
        </p:nvPicPr>
        <p:blipFill>
          <a:blip r:embed="rId3"/>
          <a:stretch>
            <a:fillRect/>
          </a:stretch>
        </p:blipFill>
        <p:spPr>
          <a:xfrm>
            <a:off x="5683072" y="2197032"/>
            <a:ext cx="6508928" cy="4660967"/>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2</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Change the view to locate the pad</a:t>
            </a:r>
          </a:p>
          <a:p>
            <a:pPr lvl="1"/>
            <a:r>
              <a:rPr lang="en-US" b="1" dirty="0">
                <a:latin typeface="Arial" panose="020B0604020202020204" pitchFamily="34" charset="0"/>
                <a:cs typeface="Arial" panose="020B0604020202020204" pitchFamily="34" charset="0"/>
              </a:rPr>
              <a:t>The pad is the grid comprised of red and blue spheres</a:t>
            </a:r>
          </a:p>
          <a:p>
            <a:pPr lvl="1"/>
            <a:r>
              <a:rPr lang="en-US" b="1" dirty="0">
                <a:latin typeface="Arial" panose="020B0604020202020204" pitchFamily="34" charset="0"/>
                <a:cs typeface="Arial" panose="020B0604020202020204" pitchFamily="34" charset="0"/>
              </a:rPr>
              <a:t>Sometimes the pad may be sitting inside of the mesh upon startup</a:t>
            </a:r>
          </a:p>
          <a:p>
            <a:r>
              <a:rPr lang="en-US" b="1" dirty="0">
                <a:latin typeface="Arial" panose="020B0604020202020204" pitchFamily="34" charset="0"/>
                <a:cs typeface="Arial" panose="020B0604020202020204" pitchFamily="34" charset="0"/>
              </a:rPr>
              <a:t>Use XY view to start</a:t>
            </a:r>
          </a:p>
        </p:txBody>
      </p:sp>
      <p:sp>
        <p:nvSpPr>
          <p:cNvPr id="7" name="Rectangle 6">
            <a:extLst>
              <a:ext uri="{FF2B5EF4-FFF2-40B4-BE49-F238E27FC236}">
                <a16:creationId xmlns:a16="http://schemas.microsoft.com/office/drawing/2014/main" id="{AD8AB265-EFB9-6086-AB89-000F4B398F87}"/>
              </a:ext>
            </a:extLst>
          </p:cNvPr>
          <p:cNvSpPr/>
          <p:nvPr/>
        </p:nvSpPr>
        <p:spPr>
          <a:xfrm>
            <a:off x="8508432" y="2197033"/>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ACAD9E7F-76AA-B852-18EB-D0BD4396968C}"/>
              </a:ext>
            </a:extLst>
          </p:cNvPr>
          <p:cNvSpPr>
            <a:spLocks noGrp="1"/>
          </p:cNvSpPr>
          <p:nvPr>
            <p:ph type="sldNum" sz="quarter" idx="12"/>
          </p:nvPr>
        </p:nvSpPr>
        <p:spPr/>
        <p:txBody>
          <a:bodyPr/>
          <a:lstStyle/>
          <a:p>
            <a:fld id="{A6EA515B-EB3D-473C-ADE9-FD8348C61D57}" type="slidenum">
              <a:rPr lang="en-US" smtClean="0"/>
              <a:t>14</a:t>
            </a:fld>
            <a:endParaRPr lang="en-US"/>
          </a:p>
        </p:txBody>
      </p:sp>
    </p:spTree>
    <p:extLst>
      <p:ext uri="{BB962C8B-B14F-4D97-AF65-F5344CB8AC3E}">
        <p14:creationId xmlns:p14="http://schemas.microsoft.com/office/powerpoint/2010/main" val="2626056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E3C554B-75BA-419F-0BA9-E925A6B63D89}"/>
              </a:ext>
            </a:extLst>
          </p:cNvPr>
          <p:cNvPicPr>
            <a:picLocks noChangeAspect="1"/>
          </p:cNvPicPr>
          <p:nvPr/>
        </p:nvPicPr>
        <p:blipFill>
          <a:blip r:embed="rId3"/>
          <a:stretch>
            <a:fillRect/>
          </a:stretch>
        </p:blipFill>
        <p:spPr>
          <a:xfrm>
            <a:off x="5707780" y="2214726"/>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3</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7"/>
            <a:ext cx="5030446" cy="4758250"/>
          </a:xfrm>
        </p:spPr>
        <p:txBody>
          <a:bodyPr>
            <a:normAutofit/>
          </a:bodyPr>
          <a:lstStyle/>
          <a:p>
            <a:r>
              <a:rPr lang="en-US" b="1" dirty="0">
                <a:latin typeface="Arial" panose="020B0604020202020204" pitchFamily="34" charset="0"/>
                <a:cs typeface="Arial" panose="020B0604020202020204" pitchFamily="34" charset="0"/>
              </a:rPr>
              <a:t>Reset the pad to behind the head to visualize it</a:t>
            </a:r>
          </a:p>
          <a:p>
            <a:pPr lvl="1"/>
            <a:r>
              <a:rPr lang="en-US" b="1" dirty="0">
                <a:latin typeface="Arial" panose="020B0604020202020204" pitchFamily="34" charset="0"/>
                <a:cs typeface="Arial" panose="020B0604020202020204" pitchFamily="34" charset="0"/>
              </a:rPr>
              <a:t>This is a visual pad, and covers the occipital lobe and sits on the posterior surface of the mesh</a:t>
            </a:r>
          </a:p>
          <a:p>
            <a:r>
              <a:rPr lang="en-US" b="1" dirty="0">
                <a:latin typeface="Arial" panose="020B0604020202020204" pitchFamily="34" charset="0"/>
                <a:cs typeface="Arial" panose="020B0604020202020204" pitchFamily="34" charset="0"/>
              </a:rPr>
              <a:t>Notice that the values changed for dx, </a:t>
            </a:r>
            <a:r>
              <a:rPr lang="en-US" b="1" dirty="0" err="1">
                <a:latin typeface="Arial" panose="020B0604020202020204" pitchFamily="34" charset="0"/>
                <a:cs typeface="Arial" panose="020B0604020202020204" pitchFamily="34" charset="0"/>
              </a:rPr>
              <a:t>dy</a:t>
            </a:r>
            <a:r>
              <a:rPr lang="en-US" b="1" dirty="0">
                <a:latin typeface="Arial" panose="020B0604020202020204" pitchFamily="34" charset="0"/>
                <a:cs typeface="Arial" panose="020B0604020202020204" pitchFamily="34" charset="0"/>
              </a:rPr>
              <a:t>, and </a:t>
            </a:r>
            <a:r>
              <a:rPr lang="en-US" b="1" dirty="0" err="1">
                <a:latin typeface="Arial" panose="020B0604020202020204" pitchFamily="34" charset="0"/>
                <a:cs typeface="Arial" panose="020B0604020202020204" pitchFamily="34" charset="0"/>
              </a:rPr>
              <a:t>dz</a:t>
            </a:r>
            <a:endParaRPr lang="en-US" b="1" dirty="0">
              <a:latin typeface="Arial" panose="020B0604020202020204" pitchFamily="34" charset="0"/>
              <a:cs typeface="Arial" panose="020B0604020202020204" pitchFamily="34" charset="0"/>
            </a:endParaRPr>
          </a:p>
          <a:p>
            <a:pPr lvl="1"/>
            <a:r>
              <a:rPr lang="en-US" b="1" dirty="0">
                <a:latin typeface="Arial" panose="020B0604020202020204" pitchFamily="34" charset="0"/>
                <a:cs typeface="Arial" panose="020B0604020202020204" pitchFamily="34" charset="0"/>
              </a:rPr>
              <a:t>These are the changes in x, y, and z from the original position of the pad when Hummingbird was initialized</a:t>
            </a:r>
          </a:p>
          <a:p>
            <a:pPr lvl="1"/>
            <a:r>
              <a:rPr lang="en-US" b="1" dirty="0">
                <a:latin typeface="Arial" panose="020B0604020202020204" pitchFamily="34" charset="0"/>
                <a:cs typeface="Arial" panose="020B0604020202020204" pitchFamily="34" charset="0"/>
              </a:rPr>
              <a:t>Let’s reset the view and begin to line up the mesh</a:t>
            </a:r>
          </a:p>
        </p:txBody>
      </p:sp>
      <p:sp>
        <p:nvSpPr>
          <p:cNvPr id="3" name="Rectangle 2">
            <a:extLst>
              <a:ext uri="{FF2B5EF4-FFF2-40B4-BE49-F238E27FC236}">
                <a16:creationId xmlns:a16="http://schemas.microsoft.com/office/drawing/2014/main" id="{D9C0EF3E-865C-EB39-2EB9-C0496548C5EC}"/>
              </a:ext>
            </a:extLst>
          </p:cNvPr>
          <p:cNvSpPr/>
          <p:nvPr/>
        </p:nvSpPr>
        <p:spPr>
          <a:xfrm>
            <a:off x="5900286" y="5899691"/>
            <a:ext cx="1655546" cy="2310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1BDD3D48-ECAA-E73B-55C1-4B21682D41C0}"/>
              </a:ext>
            </a:extLst>
          </p:cNvPr>
          <p:cNvSpPr>
            <a:spLocks noGrp="1"/>
          </p:cNvSpPr>
          <p:nvPr>
            <p:ph type="sldNum" sz="quarter" idx="12"/>
          </p:nvPr>
        </p:nvSpPr>
        <p:spPr/>
        <p:txBody>
          <a:bodyPr/>
          <a:lstStyle/>
          <a:p>
            <a:fld id="{A6EA515B-EB3D-473C-ADE9-FD8348C61D57}" type="slidenum">
              <a:rPr lang="en-US" smtClean="0"/>
              <a:t>15</a:t>
            </a:fld>
            <a:endParaRPr lang="en-US"/>
          </a:p>
        </p:txBody>
      </p:sp>
    </p:spTree>
    <p:extLst>
      <p:ext uri="{BB962C8B-B14F-4D97-AF65-F5344CB8AC3E}">
        <p14:creationId xmlns:p14="http://schemas.microsoft.com/office/powerpoint/2010/main" val="1605754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4</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Hit “XZ View” to return to the initial view, which covers the back of the mesh</a:t>
            </a:r>
          </a:p>
          <a:p>
            <a:r>
              <a:rPr lang="en-US" b="1" dirty="0">
                <a:latin typeface="Arial" panose="020B0604020202020204" pitchFamily="34" charset="0"/>
                <a:cs typeface="Arial" panose="020B0604020202020204" pitchFamily="34" charset="0"/>
              </a:rPr>
              <a:t>Now, lets rotate the pad so we can line it up</a:t>
            </a:r>
          </a:p>
        </p:txBody>
      </p:sp>
      <p:pic>
        <p:nvPicPr>
          <p:cNvPr id="6" name="Picture 5">
            <a:extLst>
              <a:ext uri="{FF2B5EF4-FFF2-40B4-BE49-F238E27FC236}">
                <a16:creationId xmlns:a16="http://schemas.microsoft.com/office/drawing/2014/main" id="{54541099-5291-8137-3F93-BC3C41DF8CA7}"/>
              </a:ext>
            </a:extLst>
          </p:cNvPr>
          <p:cNvPicPr>
            <a:picLocks noChangeAspect="1"/>
          </p:cNvPicPr>
          <p:nvPr/>
        </p:nvPicPr>
        <p:blipFill>
          <a:blip r:embed="rId3"/>
          <a:stretch>
            <a:fillRect/>
          </a:stretch>
        </p:blipFill>
        <p:spPr>
          <a:xfrm>
            <a:off x="5707780" y="2210607"/>
            <a:ext cx="6484220" cy="4643274"/>
          </a:xfrm>
          <a:prstGeom prst="rect">
            <a:avLst/>
          </a:prstGeom>
        </p:spPr>
      </p:pic>
      <p:sp>
        <p:nvSpPr>
          <p:cNvPr id="10" name="Rectangle 9">
            <a:extLst>
              <a:ext uri="{FF2B5EF4-FFF2-40B4-BE49-F238E27FC236}">
                <a16:creationId xmlns:a16="http://schemas.microsoft.com/office/drawing/2014/main" id="{0E9FEBAD-EF1F-66A1-B496-E24B8043FDD1}"/>
              </a:ext>
            </a:extLst>
          </p:cNvPr>
          <p:cNvSpPr/>
          <p:nvPr/>
        </p:nvSpPr>
        <p:spPr>
          <a:xfrm>
            <a:off x="7889746" y="2194255"/>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4716B31E-EABD-D1A6-1150-F4FB10ED4D99}"/>
              </a:ext>
            </a:extLst>
          </p:cNvPr>
          <p:cNvSpPr>
            <a:spLocks noGrp="1"/>
          </p:cNvSpPr>
          <p:nvPr>
            <p:ph type="sldNum" sz="quarter" idx="12"/>
          </p:nvPr>
        </p:nvSpPr>
        <p:spPr/>
        <p:txBody>
          <a:bodyPr/>
          <a:lstStyle/>
          <a:p>
            <a:fld id="{A6EA515B-EB3D-473C-ADE9-FD8348C61D57}" type="slidenum">
              <a:rPr lang="en-US" smtClean="0"/>
              <a:t>16</a:t>
            </a:fld>
            <a:endParaRPr lang="en-US"/>
          </a:p>
        </p:txBody>
      </p:sp>
    </p:spTree>
    <p:extLst>
      <p:ext uri="{BB962C8B-B14F-4D97-AF65-F5344CB8AC3E}">
        <p14:creationId xmlns:p14="http://schemas.microsoft.com/office/powerpoint/2010/main" val="1868264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AA69127-9FEF-F04C-95BA-BC716E1097FD}"/>
              </a:ext>
            </a:extLst>
          </p:cNvPr>
          <p:cNvPicPr>
            <a:picLocks noChangeAspect="1"/>
          </p:cNvPicPr>
          <p:nvPr/>
        </p:nvPicPr>
        <p:blipFill>
          <a:blip r:embed="rId3"/>
          <a:stretch>
            <a:fillRect/>
          </a:stretch>
        </p:blipFill>
        <p:spPr>
          <a:xfrm>
            <a:off x="7498081" y="0"/>
            <a:ext cx="4693920" cy="2553942"/>
          </a:xfrm>
          <a:prstGeom prst="rect">
            <a:avLst/>
          </a:prstGeom>
        </p:spPr>
      </p:pic>
      <p:pic>
        <p:nvPicPr>
          <p:cNvPr id="19" name="Picture 18">
            <a:extLst>
              <a:ext uri="{FF2B5EF4-FFF2-40B4-BE49-F238E27FC236}">
                <a16:creationId xmlns:a16="http://schemas.microsoft.com/office/drawing/2014/main" id="{853758C7-5097-464F-48B1-BA6260CB1FED}"/>
              </a:ext>
            </a:extLst>
          </p:cNvPr>
          <p:cNvPicPr>
            <a:picLocks noChangeAspect="1"/>
          </p:cNvPicPr>
          <p:nvPr/>
        </p:nvPicPr>
        <p:blipFill>
          <a:blip r:embed="rId4"/>
          <a:stretch>
            <a:fillRect/>
          </a:stretch>
        </p:blipFill>
        <p:spPr>
          <a:xfrm>
            <a:off x="6096000" y="2487995"/>
            <a:ext cx="6094292" cy="4364051"/>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5</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532642"/>
            <a:ext cx="5145950" cy="4957573"/>
          </a:xfrm>
        </p:spPr>
        <p:txBody>
          <a:bodyPr>
            <a:normAutofit/>
          </a:bodyPr>
          <a:lstStyle/>
          <a:p>
            <a:r>
              <a:rPr lang="en-US" b="1" dirty="0">
                <a:latin typeface="Arial" panose="020B0604020202020204" pitchFamily="34" charset="0"/>
                <a:cs typeface="Arial" panose="020B0604020202020204" pitchFamily="34" charset="0"/>
              </a:rPr>
              <a:t>Rotate the pad by modifying, </a:t>
            </a:r>
            <a:r>
              <a:rPr lang="en-US" b="1" dirty="0" err="1">
                <a:latin typeface="Arial" panose="020B0604020202020204" pitchFamily="34" charset="0"/>
                <a:cs typeface="Arial" panose="020B0604020202020204" pitchFamily="34" charset="0"/>
              </a:rPr>
              <a:t>dxTh</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dyTh</a:t>
            </a:r>
            <a:r>
              <a:rPr lang="en-US" b="1" dirty="0">
                <a:latin typeface="Arial" panose="020B0604020202020204" pitchFamily="34" charset="0"/>
                <a:cs typeface="Arial" panose="020B0604020202020204" pitchFamily="34" charset="0"/>
              </a:rPr>
              <a:t>, or </a:t>
            </a:r>
            <a:r>
              <a:rPr lang="en-US" b="1" dirty="0" err="1">
                <a:latin typeface="Arial" panose="020B0604020202020204" pitchFamily="34" charset="0"/>
                <a:cs typeface="Arial" panose="020B0604020202020204" pitchFamily="34" charset="0"/>
              </a:rPr>
              <a:t>dzTh</a:t>
            </a:r>
            <a:r>
              <a:rPr lang="en-US" b="1" dirty="0">
                <a:latin typeface="Arial" panose="020B0604020202020204" pitchFamily="34" charset="0"/>
                <a:cs typeface="Arial" panose="020B0604020202020204" pitchFamily="34" charset="0"/>
              </a:rPr>
              <a:t> with the angle IN DEGREES that you want to rotate the pad by</a:t>
            </a:r>
          </a:p>
          <a:p>
            <a:pPr lvl="1"/>
            <a:r>
              <a:rPr lang="en-US" b="1" dirty="0">
                <a:latin typeface="Arial" panose="020B0604020202020204" pitchFamily="34" charset="0"/>
                <a:cs typeface="Arial" panose="020B0604020202020204" pitchFamily="34" charset="0"/>
              </a:rPr>
              <a:t>Here we rotated the pad around the x axis by 90 degrees, </a:t>
            </a:r>
            <a:r>
              <a:rPr lang="en-US" b="1" dirty="0" err="1">
                <a:latin typeface="Arial" panose="020B0604020202020204" pitchFamily="34" charset="0"/>
                <a:cs typeface="Arial" panose="020B0604020202020204" pitchFamily="34" charset="0"/>
              </a:rPr>
              <a:t>dxTh</a:t>
            </a:r>
            <a:r>
              <a:rPr lang="en-US" b="1" dirty="0">
                <a:latin typeface="Arial" panose="020B0604020202020204" pitchFamily="34" charset="0"/>
                <a:cs typeface="Arial" panose="020B0604020202020204" pitchFamily="34" charset="0"/>
              </a:rPr>
              <a:t> = -90</a:t>
            </a:r>
          </a:p>
          <a:p>
            <a:pPr lvl="1"/>
            <a:r>
              <a:rPr lang="en-US" b="1" dirty="0">
                <a:latin typeface="Arial" panose="020B0604020202020204" pitchFamily="34" charset="0"/>
                <a:cs typeface="Arial" panose="020B0604020202020204" pitchFamily="34" charset="0"/>
              </a:rPr>
              <a:t>Hit “Update Figure” to update the grid’s orientation</a:t>
            </a:r>
          </a:p>
          <a:p>
            <a:r>
              <a:rPr lang="en-US" b="1" dirty="0">
                <a:latin typeface="Arial" panose="020B0604020202020204" pitchFamily="34" charset="0"/>
                <a:cs typeface="Arial" panose="020B0604020202020204" pitchFamily="34" charset="0"/>
              </a:rPr>
              <a:t>The blue and pink sources and detectors on the pad correspond to S/D 1, you can check this with the pad layout visualization generated earlier in the script</a:t>
            </a:r>
          </a:p>
          <a:p>
            <a:r>
              <a:rPr lang="en-US" b="1" dirty="0">
                <a:latin typeface="Arial" panose="020B0604020202020204" pitchFamily="34" charset="0"/>
                <a:cs typeface="Arial" panose="020B0604020202020204" pitchFamily="34" charset="0"/>
              </a:rPr>
              <a:t>Additionally, the “View SD Labels” button will switch the pad from spheres to SD numbers which makes verifying against the layout visualization easier</a:t>
            </a:r>
          </a:p>
        </p:txBody>
      </p:sp>
      <p:sp>
        <p:nvSpPr>
          <p:cNvPr id="5" name="Oval 4">
            <a:extLst>
              <a:ext uri="{FF2B5EF4-FFF2-40B4-BE49-F238E27FC236}">
                <a16:creationId xmlns:a16="http://schemas.microsoft.com/office/drawing/2014/main" id="{48F4E952-9162-3453-9CE3-D044C566880A}"/>
              </a:ext>
            </a:extLst>
          </p:cNvPr>
          <p:cNvSpPr/>
          <p:nvPr/>
        </p:nvSpPr>
        <p:spPr>
          <a:xfrm>
            <a:off x="7738713" y="169067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C4769E8-B7D5-834B-0E8D-A47F2AA03230}"/>
              </a:ext>
            </a:extLst>
          </p:cNvPr>
          <p:cNvSpPr/>
          <p:nvPr/>
        </p:nvSpPr>
        <p:spPr>
          <a:xfrm>
            <a:off x="8016242" y="198745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5344BCB-8315-8AED-35AD-FFE7FA46E15B}"/>
              </a:ext>
            </a:extLst>
          </p:cNvPr>
          <p:cNvSpPr/>
          <p:nvPr/>
        </p:nvSpPr>
        <p:spPr>
          <a:xfrm>
            <a:off x="8980269" y="4835106"/>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4AE1C27-7716-86D0-3D73-4BF2E2F4D133}"/>
              </a:ext>
            </a:extLst>
          </p:cNvPr>
          <p:cNvSpPr/>
          <p:nvPr/>
        </p:nvSpPr>
        <p:spPr>
          <a:xfrm>
            <a:off x="9123144" y="5016181"/>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8FC9C031-2781-14D7-AB3A-AEDA408B5D1F}"/>
              </a:ext>
            </a:extLst>
          </p:cNvPr>
          <p:cNvCxnSpPr>
            <a:cxnSpLocks/>
            <a:stCxn id="4" idx="3"/>
            <a:endCxn id="5" idx="2"/>
          </p:cNvCxnSpPr>
          <p:nvPr/>
        </p:nvCxnSpPr>
        <p:spPr>
          <a:xfrm flipV="1">
            <a:off x="5823284" y="1812675"/>
            <a:ext cx="1915429" cy="2198754"/>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DA22D923-3A6E-F95A-3180-7F0C5293217C}"/>
              </a:ext>
            </a:extLst>
          </p:cNvPr>
          <p:cNvCxnSpPr>
            <a:cxnSpLocks/>
            <a:stCxn id="4" idx="3"/>
            <a:endCxn id="11" idx="3"/>
          </p:cNvCxnSpPr>
          <p:nvPr/>
        </p:nvCxnSpPr>
        <p:spPr>
          <a:xfrm flipV="1">
            <a:off x="5823284" y="2195722"/>
            <a:ext cx="2226788" cy="1815707"/>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F8EC09B-3299-D9D0-2F64-17B9877350E0}"/>
              </a:ext>
            </a:extLst>
          </p:cNvPr>
          <p:cNvCxnSpPr>
            <a:cxnSpLocks/>
            <a:stCxn id="4" idx="3"/>
            <a:endCxn id="12" idx="1"/>
          </p:cNvCxnSpPr>
          <p:nvPr/>
        </p:nvCxnSpPr>
        <p:spPr>
          <a:xfrm>
            <a:off x="5823284" y="4011429"/>
            <a:ext cx="3190815" cy="859410"/>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9D01F176-6DC0-5D80-D548-F0EB2E894E31}"/>
              </a:ext>
            </a:extLst>
          </p:cNvPr>
          <p:cNvCxnSpPr>
            <a:cxnSpLocks/>
            <a:stCxn id="4" idx="3"/>
            <a:endCxn id="13" idx="2"/>
          </p:cNvCxnSpPr>
          <p:nvPr/>
        </p:nvCxnSpPr>
        <p:spPr>
          <a:xfrm>
            <a:off x="5823284" y="4011429"/>
            <a:ext cx="3299860" cy="1126752"/>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id="{1268AEF7-CFF0-8403-564B-6E5ADC8057FA}"/>
              </a:ext>
            </a:extLst>
          </p:cNvPr>
          <p:cNvSpPr/>
          <p:nvPr/>
        </p:nvSpPr>
        <p:spPr>
          <a:xfrm>
            <a:off x="7105920" y="3604760"/>
            <a:ext cx="777171" cy="2587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973CD80-4D49-610E-D832-9D0DFFA5F147}"/>
              </a:ext>
            </a:extLst>
          </p:cNvPr>
          <p:cNvSpPr/>
          <p:nvPr/>
        </p:nvSpPr>
        <p:spPr>
          <a:xfrm>
            <a:off x="11353593" y="2479306"/>
            <a:ext cx="781257" cy="1781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A71761A-F065-6575-3E03-28AD777C583F}"/>
              </a:ext>
            </a:extLst>
          </p:cNvPr>
          <p:cNvSpPr/>
          <p:nvPr/>
        </p:nvSpPr>
        <p:spPr>
          <a:xfrm>
            <a:off x="8952277" y="6379484"/>
            <a:ext cx="1215090" cy="403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A1DE8DB2-3C0F-DC56-C3BA-E1C6CE1B0766}"/>
              </a:ext>
            </a:extLst>
          </p:cNvPr>
          <p:cNvSpPr>
            <a:spLocks noGrp="1"/>
          </p:cNvSpPr>
          <p:nvPr>
            <p:ph type="sldNum" sz="quarter" idx="12"/>
          </p:nvPr>
        </p:nvSpPr>
        <p:spPr/>
        <p:txBody>
          <a:bodyPr/>
          <a:lstStyle/>
          <a:p>
            <a:fld id="{A6EA515B-EB3D-473C-ADE9-FD8348C61D57}" type="slidenum">
              <a:rPr lang="en-US" smtClean="0"/>
              <a:t>17</a:t>
            </a:fld>
            <a:endParaRPr lang="en-US"/>
          </a:p>
        </p:txBody>
      </p:sp>
    </p:spTree>
    <p:extLst>
      <p:ext uri="{BB962C8B-B14F-4D97-AF65-F5344CB8AC3E}">
        <p14:creationId xmlns:p14="http://schemas.microsoft.com/office/powerpoint/2010/main" val="414143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AA69127-9FEF-F04C-95BA-BC716E1097FD}"/>
              </a:ext>
            </a:extLst>
          </p:cNvPr>
          <p:cNvPicPr>
            <a:picLocks noChangeAspect="1"/>
          </p:cNvPicPr>
          <p:nvPr/>
        </p:nvPicPr>
        <p:blipFill>
          <a:blip r:embed="rId3"/>
          <a:stretch>
            <a:fillRect/>
          </a:stretch>
        </p:blipFill>
        <p:spPr>
          <a:xfrm>
            <a:off x="7498081" y="0"/>
            <a:ext cx="4693920" cy="2553942"/>
          </a:xfrm>
          <a:prstGeom prst="rect">
            <a:avLst/>
          </a:prstGeom>
        </p:spPr>
      </p:pic>
      <p:pic>
        <p:nvPicPr>
          <p:cNvPr id="15" name="Picture 14">
            <a:extLst>
              <a:ext uri="{FF2B5EF4-FFF2-40B4-BE49-F238E27FC236}">
                <a16:creationId xmlns:a16="http://schemas.microsoft.com/office/drawing/2014/main" id="{2297AF9E-C4C7-408C-7A1C-F9CD98D8D792}"/>
              </a:ext>
            </a:extLst>
          </p:cNvPr>
          <p:cNvPicPr>
            <a:picLocks noChangeAspect="1"/>
          </p:cNvPicPr>
          <p:nvPr/>
        </p:nvPicPr>
        <p:blipFill>
          <a:blip r:embed="rId4"/>
          <a:stretch>
            <a:fillRect/>
          </a:stretch>
        </p:blipFill>
        <p:spPr>
          <a:xfrm>
            <a:off x="6096000" y="2489829"/>
            <a:ext cx="6094292" cy="4364051"/>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6</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7"/>
            <a:ext cx="5145950" cy="4710124"/>
          </a:xfrm>
        </p:spPr>
        <p:txBody>
          <a:bodyPr>
            <a:normAutofit/>
          </a:bodyPr>
          <a:lstStyle/>
          <a:p>
            <a:r>
              <a:rPr lang="en-US" b="1" dirty="0">
                <a:latin typeface="Arial" panose="020B0604020202020204" pitchFamily="34" charset="0"/>
                <a:cs typeface="Arial" panose="020B0604020202020204" pitchFamily="34" charset="0"/>
              </a:rPr>
              <a:t>After hitting the “View SD Labels” button, the grid will show up as numbers instead of spheres</a:t>
            </a:r>
          </a:p>
          <a:p>
            <a:pPr lvl="1"/>
            <a:r>
              <a:rPr lang="en-US" b="1" dirty="0">
                <a:latin typeface="Arial" panose="020B0604020202020204" pitchFamily="34" charset="0"/>
                <a:cs typeface="Arial" panose="020B0604020202020204" pitchFamily="34" charset="0"/>
              </a:rPr>
              <a:t>Also, the button will change to say “View SD Spheres”</a:t>
            </a:r>
          </a:p>
          <a:p>
            <a:r>
              <a:rPr lang="en-US" b="1" dirty="0">
                <a:latin typeface="Arial" panose="020B0604020202020204" pitchFamily="34" charset="0"/>
                <a:cs typeface="Arial" panose="020B0604020202020204" pitchFamily="34" charset="0"/>
              </a:rPr>
              <a:t>The blue and pink sources and detectors on the pad correspond to S/D 1, you can check this with the pad layout visualization generated earlier in the script</a:t>
            </a:r>
          </a:p>
        </p:txBody>
      </p:sp>
      <p:sp>
        <p:nvSpPr>
          <p:cNvPr id="5" name="Oval 4">
            <a:extLst>
              <a:ext uri="{FF2B5EF4-FFF2-40B4-BE49-F238E27FC236}">
                <a16:creationId xmlns:a16="http://schemas.microsoft.com/office/drawing/2014/main" id="{48F4E952-9162-3453-9CE3-D044C566880A}"/>
              </a:ext>
            </a:extLst>
          </p:cNvPr>
          <p:cNvSpPr/>
          <p:nvPr/>
        </p:nvSpPr>
        <p:spPr>
          <a:xfrm>
            <a:off x="7738713" y="169067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C4769E8-B7D5-834B-0E8D-A47F2AA03230}"/>
              </a:ext>
            </a:extLst>
          </p:cNvPr>
          <p:cNvSpPr/>
          <p:nvPr/>
        </p:nvSpPr>
        <p:spPr>
          <a:xfrm>
            <a:off x="8016242" y="198745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5344BCB-8315-8AED-35AD-FFE7FA46E15B}"/>
              </a:ext>
            </a:extLst>
          </p:cNvPr>
          <p:cNvSpPr/>
          <p:nvPr/>
        </p:nvSpPr>
        <p:spPr>
          <a:xfrm>
            <a:off x="8980269" y="4835106"/>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4AE1C27-7716-86D0-3D73-4BF2E2F4D133}"/>
              </a:ext>
            </a:extLst>
          </p:cNvPr>
          <p:cNvSpPr/>
          <p:nvPr/>
        </p:nvSpPr>
        <p:spPr>
          <a:xfrm>
            <a:off x="9123144" y="5016181"/>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8FC9C031-2781-14D7-AB3A-AEDA408B5D1F}"/>
              </a:ext>
            </a:extLst>
          </p:cNvPr>
          <p:cNvCxnSpPr>
            <a:cxnSpLocks/>
            <a:stCxn id="4" idx="3"/>
            <a:endCxn id="5" idx="2"/>
          </p:cNvCxnSpPr>
          <p:nvPr/>
        </p:nvCxnSpPr>
        <p:spPr>
          <a:xfrm flipV="1">
            <a:off x="5823284" y="1812675"/>
            <a:ext cx="1915429" cy="2252314"/>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DA22D923-3A6E-F95A-3180-7F0C5293217C}"/>
              </a:ext>
            </a:extLst>
          </p:cNvPr>
          <p:cNvCxnSpPr>
            <a:cxnSpLocks/>
            <a:stCxn id="4" idx="3"/>
            <a:endCxn id="11" idx="3"/>
          </p:cNvCxnSpPr>
          <p:nvPr/>
        </p:nvCxnSpPr>
        <p:spPr>
          <a:xfrm flipV="1">
            <a:off x="5823284" y="2195722"/>
            <a:ext cx="2226788" cy="1869267"/>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F8EC09B-3299-D9D0-2F64-17B9877350E0}"/>
              </a:ext>
            </a:extLst>
          </p:cNvPr>
          <p:cNvCxnSpPr>
            <a:cxnSpLocks/>
            <a:stCxn id="4" idx="3"/>
            <a:endCxn id="12" idx="1"/>
          </p:cNvCxnSpPr>
          <p:nvPr/>
        </p:nvCxnSpPr>
        <p:spPr>
          <a:xfrm>
            <a:off x="5823284" y="4064989"/>
            <a:ext cx="3190815" cy="805850"/>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9D01F176-6DC0-5D80-D548-F0EB2E894E31}"/>
              </a:ext>
            </a:extLst>
          </p:cNvPr>
          <p:cNvCxnSpPr>
            <a:cxnSpLocks/>
            <a:stCxn id="4" idx="3"/>
            <a:endCxn id="13" idx="2"/>
          </p:cNvCxnSpPr>
          <p:nvPr/>
        </p:nvCxnSpPr>
        <p:spPr>
          <a:xfrm>
            <a:off x="5823284" y="4064989"/>
            <a:ext cx="3299860" cy="1073192"/>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E66FB10D-D90C-8FAF-E58C-6D1251FED784}"/>
              </a:ext>
            </a:extLst>
          </p:cNvPr>
          <p:cNvSpPr/>
          <p:nvPr/>
        </p:nvSpPr>
        <p:spPr>
          <a:xfrm>
            <a:off x="11353593" y="2479306"/>
            <a:ext cx="781257" cy="1781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41171793-AF63-C56E-70FD-E2D400FB4277}"/>
              </a:ext>
            </a:extLst>
          </p:cNvPr>
          <p:cNvSpPr>
            <a:spLocks noGrp="1"/>
          </p:cNvSpPr>
          <p:nvPr>
            <p:ph type="sldNum" sz="quarter" idx="12"/>
          </p:nvPr>
        </p:nvSpPr>
        <p:spPr/>
        <p:txBody>
          <a:bodyPr/>
          <a:lstStyle/>
          <a:p>
            <a:fld id="{A6EA515B-EB3D-473C-ADE9-FD8348C61D57}" type="slidenum">
              <a:rPr lang="en-US" smtClean="0"/>
              <a:t>18</a:t>
            </a:fld>
            <a:endParaRPr lang="en-US"/>
          </a:p>
        </p:txBody>
      </p:sp>
    </p:spTree>
    <p:extLst>
      <p:ext uri="{BB962C8B-B14F-4D97-AF65-F5344CB8AC3E}">
        <p14:creationId xmlns:p14="http://schemas.microsoft.com/office/powerpoint/2010/main" val="14486941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B5E2C8A-7AD6-2BD3-DB7D-FA424E5F676F}"/>
              </a:ext>
            </a:extLst>
          </p:cNvPr>
          <p:cNvPicPr>
            <a:picLocks noChangeAspect="1"/>
          </p:cNvPicPr>
          <p:nvPr/>
        </p:nvPicPr>
        <p:blipFill>
          <a:blip r:embed="rId3"/>
          <a:stretch>
            <a:fillRect/>
          </a:stretch>
        </p:blipFill>
        <p:spPr>
          <a:xfrm>
            <a:off x="5707780" y="2214726"/>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9</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Adjust the “Scale” to change the distance between optodes</a:t>
            </a:r>
          </a:p>
          <a:p>
            <a:r>
              <a:rPr lang="en-US" b="1" dirty="0">
                <a:latin typeface="Arial" panose="020B0604020202020204" pitchFamily="34" charset="0"/>
                <a:cs typeface="Arial" panose="020B0604020202020204" pitchFamily="34" charset="0"/>
              </a:rPr>
              <a:t>Recommended Scale = 1.1</a:t>
            </a:r>
          </a:p>
          <a:p>
            <a:r>
              <a:rPr lang="en-US" b="1" dirty="0">
                <a:latin typeface="Arial" panose="020B0604020202020204" pitchFamily="34" charset="0"/>
                <a:cs typeface="Arial" panose="020B0604020202020204" pitchFamily="34" charset="0"/>
              </a:rPr>
              <a:t>Hit “Update Figure” after setting the scale</a:t>
            </a:r>
          </a:p>
        </p:txBody>
      </p:sp>
      <p:sp>
        <p:nvSpPr>
          <p:cNvPr id="11" name="Rectangle 10">
            <a:extLst>
              <a:ext uri="{FF2B5EF4-FFF2-40B4-BE49-F238E27FC236}">
                <a16:creationId xmlns:a16="http://schemas.microsoft.com/office/drawing/2014/main" id="{FAF13E4F-6865-E014-9D33-0EA53211DC1D}"/>
              </a:ext>
            </a:extLst>
          </p:cNvPr>
          <p:cNvSpPr/>
          <p:nvPr/>
        </p:nvSpPr>
        <p:spPr>
          <a:xfrm>
            <a:off x="5861786" y="4236017"/>
            <a:ext cx="1742174" cy="2587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31E38EF-3702-81B8-E322-F3F0F4B0C9D3}"/>
              </a:ext>
            </a:extLst>
          </p:cNvPr>
          <p:cNvSpPr/>
          <p:nvPr/>
        </p:nvSpPr>
        <p:spPr>
          <a:xfrm>
            <a:off x="8765668" y="6370153"/>
            <a:ext cx="1255409" cy="403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0DEF64F0-AAE6-264F-3F95-1F98B39F9702}"/>
              </a:ext>
            </a:extLst>
          </p:cNvPr>
          <p:cNvSpPr>
            <a:spLocks noGrp="1"/>
          </p:cNvSpPr>
          <p:nvPr>
            <p:ph type="sldNum" sz="quarter" idx="12"/>
          </p:nvPr>
        </p:nvSpPr>
        <p:spPr/>
        <p:txBody>
          <a:bodyPr/>
          <a:lstStyle/>
          <a:p>
            <a:fld id="{A6EA515B-EB3D-473C-ADE9-FD8348C61D57}" type="slidenum">
              <a:rPr lang="en-US" smtClean="0"/>
              <a:t>19</a:t>
            </a:fld>
            <a:endParaRPr lang="en-US"/>
          </a:p>
        </p:txBody>
      </p:sp>
    </p:spTree>
    <p:extLst>
      <p:ext uri="{BB962C8B-B14F-4D97-AF65-F5344CB8AC3E}">
        <p14:creationId xmlns:p14="http://schemas.microsoft.com/office/powerpoint/2010/main" val="2340067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Set-Up - Checklist</a:t>
            </a:r>
          </a:p>
        </p:txBody>
      </p:sp>
      <p:sp>
        <p:nvSpPr>
          <p:cNvPr id="4" name="TextBox 3">
            <a:extLst>
              <a:ext uri="{FF2B5EF4-FFF2-40B4-BE49-F238E27FC236}">
                <a16:creationId xmlns:a16="http://schemas.microsoft.com/office/drawing/2014/main" id="{7ED052B0-28A5-4061-94ED-651940373CF3}"/>
              </a:ext>
            </a:extLst>
          </p:cNvPr>
          <p:cNvSpPr txBox="1"/>
          <p:nvPr/>
        </p:nvSpPr>
        <p:spPr>
          <a:xfrm>
            <a:off x="360169" y="1173529"/>
            <a:ext cx="7637958" cy="5657959"/>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Before starting any tutorial, please make sure you’ve done the following</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endParaRPr lang="en-US"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path so that all required folders and subfolders are included</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w/subfolders to include</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Directory containing the </a:t>
            </a: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Any other toolbox used for whatever task</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Your personal directory</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to include</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Output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output directory so that you can save files to the desired location</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Change your current directory to your output directory</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cd(</a:t>
            </a:r>
            <a:r>
              <a:rPr lang="en-US" dirty="0" err="1">
                <a:solidFill>
                  <a:prstClr val="white">
                    <a:lumMod val="75000"/>
                    <a:lumOff val="25000"/>
                  </a:prstClr>
                </a:solidFill>
                <a:latin typeface="Trebuchet MS" panose="020B0603020202020204"/>
              </a:rPr>
              <a:t>outputdir</a:t>
            </a:r>
            <a:r>
              <a:rPr lang="en-US" dirty="0">
                <a:solidFill>
                  <a:prstClr val="white">
                    <a:lumMod val="75000"/>
                    <a:lumOff val="25000"/>
                  </a:prstClr>
                </a:solidFill>
                <a:latin typeface="Trebuchet MS" panose="020B0603020202020204"/>
              </a:rPr>
              <a:t>)</a:t>
            </a:r>
            <a:endParaRPr lang="en-US" dirty="0"/>
          </a:p>
          <a:p>
            <a:endParaRPr lang="en-US" dirty="0"/>
          </a:p>
        </p:txBody>
      </p:sp>
      <p:sp>
        <p:nvSpPr>
          <p:cNvPr id="3" name="Slide Number Placeholder 2">
            <a:extLst>
              <a:ext uri="{FF2B5EF4-FFF2-40B4-BE49-F238E27FC236}">
                <a16:creationId xmlns:a16="http://schemas.microsoft.com/office/drawing/2014/main" id="{F4D1B9AA-A622-CED8-DA36-790868A9DF23}"/>
              </a:ext>
            </a:extLst>
          </p:cNvPr>
          <p:cNvSpPr>
            <a:spLocks noGrp="1"/>
          </p:cNvSpPr>
          <p:nvPr>
            <p:ph type="sldNum" sz="quarter" idx="12"/>
          </p:nvPr>
        </p:nvSpPr>
        <p:spPr/>
        <p:txBody>
          <a:bodyPr/>
          <a:lstStyle/>
          <a:p>
            <a:fld id="{A6EA515B-EB3D-473C-ADE9-FD8348C61D57}" type="slidenum">
              <a:rPr lang="en-US" smtClean="0"/>
              <a:t>2</a:t>
            </a:fld>
            <a:endParaRPr lang="en-US"/>
          </a:p>
        </p:txBody>
      </p:sp>
    </p:spTree>
    <p:extLst>
      <p:ext uri="{BB962C8B-B14F-4D97-AF65-F5344CB8AC3E}">
        <p14:creationId xmlns:p14="http://schemas.microsoft.com/office/powerpoint/2010/main" val="3863030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2571F6-37C2-7A8F-C486-7438B1A98F0F}"/>
              </a:ext>
            </a:extLst>
          </p:cNvPr>
          <p:cNvPicPr>
            <a:picLocks noChangeAspect="1"/>
          </p:cNvPicPr>
          <p:nvPr/>
        </p:nvPicPr>
        <p:blipFill>
          <a:blip r:embed="rId3"/>
          <a:stretch>
            <a:fillRect/>
          </a:stretch>
        </p:blipFill>
        <p:spPr>
          <a:xfrm>
            <a:off x="5707780" y="2225010"/>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7</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The bottom row of optodes should line up with the very top of the ear.</a:t>
            </a:r>
          </a:p>
          <a:p>
            <a:r>
              <a:rPr lang="en-US" b="1" dirty="0">
                <a:latin typeface="Arial" panose="020B0604020202020204" pitchFamily="34" charset="0"/>
                <a:cs typeface="Arial" panose="020B0604020202020204" pitchFamily="34" charset="0"/>
              </a:rPr>
              <a:t>Adjust “</a:t>
            </a:r>
            <a:r>
              <a:rPr lang="en-US" b="1" dirty="0" err="1">
                <a:latin typeface="Arial" panose="020B0604020202020204" pitchFamily="34" charset="0"/>
                <a:cs typeface="Arial" panose="020B0604020202020204" pitchFamily="34" charset="0"/>
              </a:rPr>
              <a:t>dz</a:t>
            </a:r>
            <a:r>
              <a:rPr lang="en-US" b="1" dirty="0">
                <a:latin typeface="Arial" panose="020B0604020202020204" pitchFamily="34" charset="0"/>
                <a:cs typeface="Arial" panose="020B0604020202020204" pitchFamily="34" charset="0"/>
              </a:rPr>
              <a:t>” to do this</a:t>
            </a:r>
          </a:p>
          <a:p>
            <a:pPr lvl="1"/>
            <a:r>
              <a:rPr lang="en-US" b="1" dirty="0">
                <a:latin typeface="Arial" panose="020B0604020202020204" pitchFamily="34" charset="0"/>
                <a:cs typeface="Arial" panose="020B0604020202020204" pitchFamily="34" charset="0"/>
              </a:rPr>
              <a:t>Changed from -70.32 to -60.32</a:t>
            </a:r>
          </a:p>
          <a:p>
            <a:r>
              <a:rPr lang="en-US" b="1" dirty="0">
                <a:latin typeface="Arial" panose="020B0604020202020204" pitchFamily="34" charset="0"/>
                <a:cs typeface="Arial" panose="020B0604020202020204" pitchFamily="34" charset="0"/>
              </a:rPr>
              <a:t>Hit “Update Figure” after adjusting </a:t>
            </a:r>
            <a:r>
              <a:rPr lang="en-US" b="1" dirty="0" err="1">
                <a:latin typeface="Arial" panose="020B0604020202020204" pitchFamily="34" charset="0"/>
                <a:cs typeface="Arial" panose="020B0604020202020204" pitchFamily="34" charset="0"/>
              </a:rPr>
              <a:t>dz</a:t>
            </a:r>
            <a:endParaRPr lang="en-US" b="1"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AF13E4F-6865-E014-9D33-0EA53211DC1D}"/>
              </a:ext>
            </a:extLst>
          </p:cNvPr>
          <p:cNvSpPr/>
          <p:nvPr/>
        </p:nvSpPr>
        <p:spPr>
          <a:xfrm>
            <a:off x="5962261" y="3946849"/>
            <a:ext cx="680352" cy="2528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3D72FB3-C7E6-98AE-3C32-686613C79163}"/>
              </a:ext>
            </a:extLst>
          </p:cNvPr>
          <p:cNvSpPr/>
          <p:nvPr/>
        </p:nvSpPr>
        <p:spPr>
          <a:xfrm>
            <a:off x="8793654" y="6379484"/>
            <a:ext cx="1215090" cy="403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CCEB5B4-A3AA-2A1F-4206-1EA99BFADDB5}"/>
              </a:ext>
            </a:extLst>
          </p:cNvPr>
          <p:cNvSpPr>
            <a:spLocks noGrp="1"/>
          </p:cNvSpPr>
          <p:nvPr>
            <p:ph type="sldNum" sz="quarter" idx="12"/>
          </p:nvPr>
        </p:nvSpPr>
        <p:spPr/>
        <p:txBody>
          <a:bodyPr/>
          <a:lstStyle/>
          <a:p>
            <a:fld id="{A6EA515B-EB3D-473C-ADE9-FD8348C61D57}" type="slidenum">
              <a:rPr lang="en-US" smtClean="0"/>
              <a:t>20</a:t>
            </a:fld>
            <a:endParaRPr lang="en-US"/>
          </a:p>
        </p:txBody>
      </p:sp>
    </p:spTree>
    <p:extLst>
      <p:ext uri="{BB962C8B-B14F-4D97-AF65-F5344CB8AC3E}">
        <p14:creationId xmlns:p14="http://schemas.microsoft.com/office/powerpoint/2010/main" val="2163842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7A6A49-2D2F-2B4C-D060-0B85DC86FA87}"/>
              </a:ext>
            </a:extLst>
          </p:cNvPr>
          <p:cNvPicPr>
            <a:picLocks noChangeAspect="1"/>
          </p:cNvPicPr>
          <p:nvPr/>
        </p:nvPicPr>
        <p:blipFill>
          <a:blip r:embed="rId3"/>
          <a:stretch>
            <a:fillRect/>
          </a:stretch>
        </p:blipFill>
        <p:spPr>
          <a:xfrm>
            <a:off x="5707780" y="2210607"/>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8</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Change to “YZ view”</a:t>
            </a:r>
          </a:p>
          <a:p>
            <a:r>
              <a:rPr lang="en-US" b="1" dirty="0">
                <a:latin typeface="Arial" panose="020B0604020202020204" pitchFamily="34" charset="0"/>
                <a:cs typeface="Arial" panose="020B0604020202020204" pitchFamily="34" charset="0"/>
              </a:rPr>
              <a:t>Visualization check</a:t>
            </a:r>
          </a:p>
          <a:p>
            <a:pPr lvl="1"/>
            <a:r>
              <a:rPr lang="en-US" b="1" dirty="0">
                <a:latin typeface="Arial" panose="020B0604020202020204" pitchFamily="34" charset="0"/>
                <a:cs typeface="Arial" panose="020B0604020202020204" pitchFamily="34" charset="0"/>
              </a:rPr>
              <a:t>The pad should be no more than 10mm away from the mesh</a:t>
            </a:r>
          </a:p>
          <a:p>
            <a:pPr lvl="1"/>
            <a:r>
              <a:rPr lang="en-US" b="1" dirty="0">
                <a:latin typeface="Arial" panose="020B0604020202020204" pitchFamily="34" charset="0"/>
                <a:cs typeface="Arial" panose="020B0604020202020204" pitchFamily="34" charset="0"/>
              </a:rPr>
              <a:t>Let’s move it closer</a:t>
            </a:r>
          </a:p>
        </p:txBody>
      </p:sp>
      <p:sp>
        <p:nvSpPr>
          <p:cNvPr id="8" name="Rectangle 7">
            <a:extLst>
              <a:ext uri="{FF2B5EF4-FFF2-40B4-BE49-F238E27FC236}">
                <a16:creationId xmlns:a16="http://schemas.microsoft.com/office/drawing/2014/main" id="{807F19A3-88DD-8715-719A-8F162C24FA3F}"/>
              </a:ext>
            </a:extLst>
          </p:cNvPr>
          <p:cNvSpPr/>
          <p:nvPr/>
        </p:nvSpPr>
        <p:spPr>
          <a:xfrm>
            <a:off x="9151723" y="2204556"/>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B4201B3F-2F72-5C4B-B70C-EF36C89B2341}"/>
              </a:ext>
            </a:extLst>
          </p:cNvPr>
          <p:cNvSpPr>
            <a:spLocks noGrp="1"/>
          </p:cNvSpPr>
          <p:nvPr>
            <p:ph type="sldNum" sz="quarter" idx="12"/>
          </p:nvPr>
        </p:nvSpPr>
        <p:spPr/>
        <p:txBody>
          <a:bodyPr/>
          <a:lstStyle/>
          <a:p>
            <a:fld id="{A6EA515B-EB3D-473C-ADE9-FD8348C61D57}" type="slidenum">
              <a:rPr lang="en-US" smtClean="0"/>
              <a:t>21</a:t>
            </a:fld>
            <a:endParaRPr lang="en-US"/>
          </a:p>
        </p:txBody>
      </p:sp>
    </p:spTree>
    <p:extLst>
      <p:ext uri="{BB962C8B-B14F-4D97-AF65-F5344CB8AC3E}">
        <p14:creationId xmlns:p14="http://schemas.microsoft.com/office/powerpoint/2010/main" val="32609151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2969C51-EF3F-FB1A-7C84-76C5F610FEB3}"/>
              </a:ext>
            </a:extLst>
          </p:cNvPr>
          <p:cNvPicPr>
            <a:picLocks noChangeAspect="1"/>
          </p:cNvPicPr>
          <p:nvPr/>
        </p:nvPicPr>
        <p:blipFill>
          <a:blip r:embed="rId3"/>
          <a:stretch>
            <a:fillRect/>
          </a:stretch>
        </p:blipFill>
        <p:spPr>
          <a:xfrm>
            <a:off x="5707780" y="2214726"/>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10</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983370"/>
          </a:xfrm>
        </p:spPr>
        <p:txBody>
          <a:bodyPr>
            <a:normAutofit lnSpcReduction="10000"/>
          </a:bodyPr>
          <a:lstStyle/>
          <a:p>
            <a:r>
              <a:rPr lang="en-US" b="1" dirty="0">
                <a:latin typeface="Arial" panose="020B0604020202020204" pitchFamily="34" charset="0"/>
                <a:cs typeface="Arial" panose="020B0604020202020204" pitchFamily="34" charset="0"/>
              </a:rPr>
              <a:t>Visualization check</a:t>
            </a:r>
          </a:p>
          <a:p>
            <a:pPr lvl="1"/>
            <a:r>
              <a:rPr lang="en-US" b="1" dirty="0">
                <a:latin typeface="Arial" panose="020B0604020202020204" pitchFamily="34" charset="0"/>
                <a:cs typeface="Arial" panose="020B0604020202020204" pitchFamily="34" charset="0"/>
              </a:rPr>
              <a:t>The pad should be no more than 10mm away from the mesh</a:t>
            </a:r>
          </a:p>
          <a:p>
            <a:pPr lvl="1"/>
            <a:r>
              <a:rPr lang="en-US" b="1" dirty="0">
                <a:latin typeface="Arial" panose="020B0604020202020204" pitchFamily="34" charset="0"/>
                <a:cs typeface="Arial" panose="020B0604020202020204" pitchFamily="34" charset="0"/>
              </a:rPr>
              <a:t>Let’s move it closer</a:t>
            </a:r>
          </a:p>
          <a:p>
            <a:r>
              <a:rPr lang="en-US" b="1" dirty="0" err="1">
                <a:latin typeface="Arial" panose="020B0604020202020204" pitchFamily="34" charset="0"/>
                <a:cs typeface="Arial" panose="020B0604020202020204" pitchFamily="34" charset="0"/>
              </a:rPr>
              <a:t>dy</a:t>
            </a:r>
            <a:r>
              <a:rPr lang="en-US" b="1" dirty="0">
                <a:latin typeface="Arial" panose="020B0604020202020204" pitchFamily="34" charset="0"/>
                <a:cs typeface="Arial" panose="020B0604020202020204" pitchFamily="34" charset="0"/>
              </a:rPr>
              <a:t> changed from -147.9 to -120.9</a:t>
            </a:r>
          </a:p>
          <a:p>
            <a:r>
              <a:rPr lang="en-US" b="1" dirty="0">
                <a:latin typeface="Arial" panose="020B0604020202020204" pitchFamily="34" charset="0"/>
                <a:cs typeface="Arial" panose="020B0604020202020204" pitchFamily="34" charset="0"/>
              </a:rPr>
              <a:t>Remember to hit “Update Figure” after changing </a:t>
            </a:r>
            <a:r>
              <a:rPr lang="en-US" b="1" dirty="0" err="1">
                <a:latin typeface="Arial" panose="020B0604020202020204" pitchFamily="34" charset="0"/>
                <a:cs typeface="Arial" panose="020B0604020202020204" pitchFamily="34" charset="0"/>
              </a:rPr>
              <a:t>dy</a:t>
            </a:r>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Let’s visualize in XY view one more time to check the distance</a:t>
            </a:r>
          </a:p>
        </p:txBody>
      </p:sp>
      <p:sp>
        <p:nvSpPr>
          <p:cNvPr id="8" name="Rectangle 7">
            <a:extLst>
              <a:ext uri="{FF2B5EF4-FFF2-40B4-BE49-F238E27FC236}">
                <a16:creationId xmlns:a16="http://schemas.microsoft.com/office/drawing/2014/main" id="{807F19A3-88DD-8715-719A-8F162C24FA3F}"/>
              </a:ext>
            </a:extLst>
          </p:cNvPr>
          <p:cNvSpPr/>
          <p:nvPr/>
        </p:nvSpPr>
        <p:spPr>
          <a:xfrm>
            <a:off x="5941992" y="3697059"/>
            <a:ext cx="687408" cy="2177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9488D6C-1EDB-9789-13E7-1D0BD89110E6}"/>
              </a:ext>
            </a:extLst>
          </p:cNvPr>
          <p:cNvSpPr>
            <a:spLocks noGrp="1"/>
          </p:cNvSpPr>
          <p:nvPr>
            <p:ph type="sldNum" sz="quarter" idx="12"/>
          </p:nvPr>
        </p:nvSpPr>
        <p:spPr/>
        <p:txBody>
          <a:bodyPr/>
          <a:lstStyle/>
          <a:p>
            <a:fld id="{A6EA515B-EB3D-473C-ADE9-FD8348C61D57}" type="slidenum">
              <a:rPr lang="en-US" smtClean="0"/>
              <a:t>22</a:t>
            </a:fld>
            <a:endParaRPr lang="en-US"/>
          </a:p>
        </p:txBody>
      </p:sp>
    </p:spTree>
    <p:extLst>
      <p:ext uri="{BB962C8B-B14F-4D97-AF65-F5344CB8AC3E}">
        <p14:creationId xmlns:p14="http://schemas.microsoft.com/office/powerpoint/2010/main" val="2856729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4D105CA-960C-5FC2-6B40-F1A5D4A0BCD7}"/>
              </a:ext>
            </a:extLst>
          </p:cNvPr>
          <p:cNvPicPr>
            <a:picLocks noChangeAspect="1"/>
          </p:cNvPicPr>
          <p:nvPr/>
        </p:nvPicPr>
        <p:blipFill>
          <a:blip r:embed="rId3"/>
          <a:stretch>
            <a:fillRect/>
          </a:stretch>
        </p:blipFill>
        <p:spPr>
          <a:xfrm>
            <a:off x="5707780" y="2214726"/>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11</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One last visualization check</a:t>
            </a:r>
          </a:p>
          <a:p>
            <a:pPr lvl="1"/>
            <a:r>
              <a:rPr lang="en-US" b="1" dirty="0">
                <a:latin typeface="Arial" panose="020B0604020202020204" pitchFamily="34" charset="0"/>
                <a:cs typeface="Arial" panose="020B0604020202020204" pitchFamily="34" charset="0"/>
              </a:rPr>
              <a:t>Hit “XY View”</a:t>
            </a:r>
          </a:p>
          <a:p>
            <a:r>
              <a:rPr lang="en-US" b="1" dirty="0">
                <a:latin typeface="Arial" panose="020B0604020202020204" pitchFamily="34" charset="0"/>
                <a:cs typeface="Arial" panose="020B0604020202020204" pitchFamily="34" charset="0"/>
              </a:rPr>
              <a:t>We can move the pad slightly closer. Let’s adjust “</a:t>
            </a:r>
            <a:r>
              <a:rPr lang="en-US" b="1" dirty="0" err="1">
                <a:latin typeface="Arial" panose="020B0604020202020204" pitchFamily="34" charset="0"/>
                <a:cs typeface="Arial" panose="020B0604020202020204" pitchFamily="34" charset="0"/>
              </a:rPr>
              <a:t>dy</a:t>
            </a:r>
            <a:r>
              <a:rPr lang="en-US" b="1" dirty="0">
                <a:latin typeface="Arial" panose="020B0604020202020204" pitchFamily="34" charset="0"/>
                <a:cs typeface="Arial" panose="020B0604020202020204" pitchFamily="34" charset="0"/>
              </a:rPr>
              <a:t>” one last time</a:t>
            </a:r>
          </a:p>
        </p:txBody>
      </p:sp>
      <p:sp>
        <p:nvSpPr>
          <p:cNvPr id="8" name="Rectangle 7">
            <a:extLst>
              <a:ext uri="{FF2B5EF4-FFF2-40B4-BE49-F238E27FC236}">
                <a16:creationId xmlns:a16="http://schemas.microsoft.com/office/drawing/2014/main" id="{807F19A3-88DD-8715-719A-8F162C24FA3F}"/>
              </a:ext>
            </a:extLst>
          </p:cNvPr>
          <p:cNvSpPr/>
          <p:nvPr/>
        </p:nvSpPr>
        <p:spPr>
          <a:xfrm>
            <a:off x="8525980" y="2204556"/>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7FDAE41-2557-4AE8-64C9-A4B485BAE17C}"/>
              </a:ext>
            </a:extLst>
          </p:cNvPr>
          <p:cNvSpPr>
            <a:spLocks noGrp="1"/>
          </p:cNvSpPr>
          <p:nvPr>
            <p:ph type="sldNum" sz="quarter" idx="12"/>
          </p:nvPr>
        </p:nvSpPr>
        <p:spPr/>
        <p:txBody>
          <a:bodyPr/>
          <a:lstStyle/>
          <a:p>
            <a:fld id="{A6EA515B-EB3D-473C-ADE9-FD8348C61D57}" type="slidenum">
              <a:rPr lang="en-US" smtClean="0"/>
              <a:t>23</a:t>
            </a:fld>
            <a:endParaRPr lang="en-US"/>
          </a:p>
        </p:txBody>
      </p:sp>
    </p:spTree>
    <p:extLst>
      <p:ext uri="{BB962C8B-B14F-4D97-AF65-F5344CB8AC3E}">
        <p14:creationId xmlns:p14="http://schemas.microsoft.com/office/powerpoint/2010/main" val="3868792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34102C7-A5C5-3C0C-DBE3-12001DA68AAF}"/>
              </a:ext>
            </a:extLst>
          </p:cNvPr>
          <p:cNvPicPr>
            <a:picLocks noChangeAspect="1"/>
          </p:cNvPicPr>
          <p:nvPr/>
        </p:nvPicPr>
        <p:blipFill>
          <a:blip r:embed="rId3"/>
          <a:stretch>
            <a:fillRect/>
          </a:stretch>
        </p:blipFill>
        <p:spPr>
          <a:xfrm>
            <a:off x="5707780" y="2214726"/>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12</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Dy changed from -120.9 to -115.9</a:t>
            </a:r>
          </a:p>
          <a:p>
            <a:pPr lvl="1"/>
            <a:r>
              <a:rPr lang="en-US" b="1" dirty="0">
                <a:latin typeface="Arial" panose="020B0604020202020204" pitchFamily="34" charset="0"/>
                <a:cs typeface="Arial" panose="020B0604020202020204" pitchFamily="34" charset="0"/>
              </a:rPr>
              <a:t>Remember to hit “Update Figure” afterwards</a:t>
            </a:r>
          </a:p>
          <a:p>
            <a:r>
              <a:rPr lang="en-US" b="1" dirty="0">
                <a:latin typeface="Arial" panose="020B0604020202020204" pitchFamily="34" charset="0"/>
                <a:cs typeface="Arial" panose="020B0604020202020204" pitchFamily="34" charset="0"/>
              </a:rPr>
              <a:t>Looks good! Now time to relax the grid onto the mesh</a:t>
            </a:r>
          </a:p>
          <a:p>
            <a:r>
              <a:rPr lang="en-US" b="1" dirty="0">
                <a:latin typeface="Arial" panose="020B0604020202020204" pitchFamily="34" charset="0"/>
                <a:cs typeface="Arial" panose="020B0604020202020204" pitchFamily="34" charset="0"/>
              </a:rPr>
              <a:t>Hit the “Relax Mesh” button</a:t>
            </a:r>
          </a:p>
        </p:txBody>
      </p:sp>
      <p:sp>
        <p:nvSpPr>
          <p:cNvPr id="8" name="Rectangle 7">
            <a:extLst>
              <a:ext uri="{FF2B5EF4-FFF2-40B4-BE49-F238E27FC236}">
                <a16:creationId xmlns:a16="http://schemas.microsoft.com/office/drawing/2014/main" id="{807F19A3-88DD-8715-719A-8F162C24FA3F}"/>
              </a:ext>
            </a:extLst>
          </p:cNvPr>
          <p:cNvSpPr/>
          <p:nvPr/>
        </p:nvSpPr>
        <p:spPr>
          <a:xfrm>
            <a:off x="5941992" y="3697059"/>
            <a:ext cx="687408" cy="2177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0928581A-7ABC-093D-385D-CCBC55BD1347}"/>
              </a:ext>
            </a:extLst>
          </p:cNvPr>
          <p:cNvCxnSpPr>
            <a:cxnSpLocks/>
          </p:cNvCxnSpPr>
          <p:nvPr/>
        </p:nvCxnSpPr>
        <p:spPr>
          <a:xfrm>
            <a:off x="4219575" y="3697059"/>
            <a:ext cx="5935078" cy="26991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9A661292-597A-B754-0605-C334417DF1BD}"/>
              </a:ext>
            </a:extLst>
          </p:cNvPr>
          <p:cNvSpPr>
            <a:spLocks noGrp="1"/>
          </p:cNvSpPr>
          <p:nvPr>
            <p:ph type="sldNum" sz="quarter" idx="12"/>
          </p:nvPr>
        </p:nvSpPr>
        <p:spPr/>
        <p:txBody>
          <a:bodyPr/>
          <a:lstStyle/>
          <a:p>
            <a:fld id="{A6EA515B-EB3D-473C-ADE9-FD8348C61D57}" type="slidenum">
              <a:rPr lang="en-US" smtClean="0"/>
              <a:t>24</a:t>
            </a:fld>
            <a:endParaRPr lang="en-US"/>
          </a:p>
        </p:txBody>
      </p:sp>
    </p:spTree>
    <p:extLst>
      <p:ext uri="{BB962C8B-B14F-4D97-AF65-F5344CB8AC3E}">
        <p14:creationId xmlns:p14="http://schemas.microsoft.com/office/powerpoint/2010/main" val="892118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CE141D2-D2DF-8409-7AA8-7518837B57BA}"/>
              </a:ext>
            </a:extLst>
          </p:cNvPr>
          <p:cNvPicPr>
            <a:picLocks noChangeAspect="1"/>
          </p:cNvPicPr>
          <p:nvPr/>
        </p:nvPicPr>
        <p:blipFill>
          <a:blip r:embed="rId3"/>
          <a:stretch>
            <a:fillRect/>
          </a:stretch>
        </p:blipFill>
        <p:spPr>
          <a:xfrm>
            <a:off x="6072543" y="2475928"/>
            <a:ext cx="6119457" cy="4382072"/>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13</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3266333"/>
          </a:xfrm>
        </p:spPr>
        <p:txBody>
          <a:bodyPr>
            <a:normAutofit/>
          </a:bodyPr>
          <a:lstStyle/>
          <a:p>
            <a:r>
              <a:rPr lang="en-US" b="1" dirty="0">
                <a:latin typeface="Arial" panose="020B0604020202020204" pitchFamily="34" charset="0"/>
                <a:cs typeface="Arial" panose="020B0604020202020204" pitchFamily="34" charset="0"/>
              </a:rPr>
              <a:t>After hitting “Relax Mesh”, confirm that you want to use the current scale parameter</a:t>
            </a:r>
          </a:p>
          <a:p>
            <a:r>
              <a:rPr lang="en-US" b="1" dirty="0">
                <a:latin typeface="Arial" panose="020B0604020202020204" pitchFamily="34" charset="0"/>
                <a:cs typeface="Arial" panose="020B0604020202020204" pitchFamily="34" charset="0"/>
              </a:rPr>
              <a:t>Current scale parameter = 1.1</a:t>
            </a:r>
          </a:p>
          <a:p>
            <a:r>
              <a:rPr lang="en-US" b="1" dirty="0">
                <a:latin typeface="Arial" panose="020B0604020202020204" pitchFamily="34" charset="0"/>
                <a:cs typeface="Arial" panose="020B0604020202020204" pitchFamily="34" charset="0"/>
              </a:rPr>
              <a:t>After hitting “Done”, the below two figures will pop up and start to update</a:t>
            </a:r>
          </a:p>
          <a:p>
            <a:r>
              <a:rPr lang="en-US" b="1" dirty="0">
                <a:latin typeface="Arial" panose="020B0604020202020204" pitchFamily="34" charset="0"/>
                <a:cs typeface="Arial" panose="020B0604020202020204" pitchFamily="34" charset="0"/>
              </a:rPr>
              <a:t>Hummingbird is now relaxing the optodes onto the mesh</a:t>
            </a:r>
          </a:p>
        </p:txBody>
      </p:sp>
      <p:sp>
        <p:nvSpPr>
          <p:cNvPr id="8" name="Rectangle 7">
            <a:extLst>
              <a:ext uri="{FF2B5EF4-FFF2-40B4-BE49-F238E27FC236}">
                <a16:creationId xmlns:a16="http://schemas.microsoft.com/office/drawing/2014/main" id="{807F19A3-88DD-8715-719A-8F162C24FA3F}"/>
              </a:ext>
            </a:extLst>
          </p:cNvPr>
          <p:cNvSpPr/>
          <p:nvPr/>
        </p:nvSpPr>
        <p:spPr>
          <a:xfrm>
            <a:off x="8762999" y="4991100"/>
            <a:ext cx="674470" cy="209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5B170A3-175D-3CDB-5538-F997206EB626}"/>
              </a:ext>
            </a:extLst>
          </p:cNvPr>
          <p:cNvSpPr/>
          <p:nvPr/>
        </p:nvSpPr>
        <p:spPr>
          <a:xfrm>
            <a:off x="6249931" y="4410076"/>
            <a:ext cx="1588241" cy="209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D26B460-B34E-1735-EB9C-67F9E35DC351}"/>
              </a:ext>
            </a:extLst>
          </p:cNvPr>
          <p:cNvPicPr>
            <a:picLocks noChangeAspect="1"/>
          </p:cNvPicPr>
          <p:nvPr/>
        </p:nvPicPr>
        <p:blipFill>
          <a:blip r:embed="rId4"/>
          <a:stretch>
            <a:fillRect/>
          </a:stretch>
        </p:blipFill>
        <p:spPr>
          <a:xfrm>
            <a:off x="0" y="4619626"/>
            <a:ext cx="2717787" cy="2234255"/>
          </a:xfrm>
          <a:prstGeom prst="rect">
            <a:avLst/>
          </a:prstGeom>
        </p:spPr>
      </p:pic>
      <p:pic>
        <p:nvPicPr>
          <p:cNvPr id="15" name="Picture 14">
            <a:extLst>
              <a:ext uri="{FF2B5EF4-FFF2-40B4-BE49-F238E27FC236}">
                <a16:creationId xmlns:a16="http://schemas.microsoft.com/office/drawing/2014/main" id="{498B5146-2E97-B099-B556-7F7787341858}"/>
              </a:ext>
            </a:extLst>
          </p:cNvPr>
          <p:cNvPicPr>
            <a:picLocks noChangeAspect="1"/>
          </p:cNvPicPr>
          <p:nvPr/>
        </p:nvPicPr>
        <p:blipFill>
          <a:blip r:embed="rId5"/>
          <a:stretch>
            <a:fillRect/>
          </a:stretch>
        </p:blipFill>
        <p:spPr>
          <a:xfrm>
            <a:off x="3003377" y="4619626"/>
            <a:ext cx="2802286" cy="2234255"/>
          </a:xfrm>
          <a:prstGeom prst="rect">
            <a:avLst/>
          </a:prstGeom>
        </p:spPr>
      </p:pic>
      <p:sp>
        <p:nvSpPr>
          <p:cNvPr id="3" name="Slide Number Placeholder 2">
            <a:extLst>
              <a:ext uri="{FF2B5EF4-FFF2-40B4-BE49-F238E27FC236}">
                <a16:creationId xmlns:a16="http://schemas.microsoft.com/office/drawing/2014/main" id="{1390BBDE-6221-F0A9-D1FA-AB7F4BCD5B1C}"/>
              </a:ext>
            </a:extLst>
          </p:cNvPr>
          <p:cNvSpPr>
            <a:spLocks noGrp="1"/>
          </p:cNvSpPr>
          <p:nvPr>
            <p:ph type="sldNum" sz="quarter" idx="12"/>
          </p:nvPr>
        </p:nvSpPr>
        <p:spPr/>
        <p:txBody>
          <a:bodyPr/>
          <a:lstStyle/>
          <a:p>
            <a:fld id="{A6EA515B-EB3D-473C-ADE9-FD8348C61D57}" type="slidenum">
              <a:rPr lang="en-US" smtClean="0"/>
              <a:t>25</a:t>
            </a:fld>
            <a:endParaRPr lang="en-US"/>
          </a:p>
        </p:txBody>
      </p:sp>
    </p:spTree>
    <p:extLst>
      <p:ext uri="{BB962C8B-B14F-4D97-AF65-F5344CB8AC3E}">
        <p14:creationId xmlns:p14="http://schemas.microsoft.com/office/powerpoint/2010/main" val="27193756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3377CC8-E815-DEB7-1AE0-86EAB3EDAC17}"/>
              </a:ext>
            </a:extLst>
          </p:cNvPr>
          <p:cNvPicPr>
            <a:picLocks noChangeAspect="1"/>
          </p:cNvPicPr>
          <p:nvPr/>
        </p:nvPicPr>
        <p:blipFill>
          <a:blip r:embed="rId3"/>
          <a:stretch>
            <a:fillRect/>
          </a:stretch>
        </p:blipFill>
        <p:spPr>
          <a:xfrm>
            <a:off x="6096000" y="2492726"/>
            <a:ext cx="6096000" cy="4365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14</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Once optodes are relaxed onto the mesh, a dialogue box will show up on the Hummingbird app</a:t>
            </a:r>
          </a:p>
          <a:p>
            <a:r>
              <a:rPr lang="en-US" b="1" dirty="0">
                <a:latin typeface="Arial" panose="020B0604020202020204" pitchFamily="34" charset="0"/>
                <a:cs typeface="Arial" panose="020B0604020202020204" pitchFamily="34" charset="0"/>
              </a:rPr>
              <a:t>Hit “OK” to close it</a:t>
            </a:r>
          </a:p>
        </p:txBody>
      </p:sp>
      <p:sp>
        <p:nvSpPr>
          <p:cNvPr id="3" name="Rectangle 2">
            <a:extLst>
              <a:ext uri="{FF2B5EF4-FFF2-40B4-BE49-F238E27FC236}">
                <a16:creationId xmlns:a16="http://schemas.microsoft.com/office/drawing/2014/main" id="{EBB00469-6DED-5F85-55BF-FA7264302647}"/>
              </a:ext>
            </a:extLst>
          </p:cNvPr>
          <p:cNvSpPr/>
          <p:nvPr/>
        </p:nvSpPr>
        <p:spPr>
          <a:xfrm>
            <a:off x="9753406" y="4972050"/>
            <a:ext cx="621130" cy="2144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C980304A-13DD-D67A-B72A-FF0C12EBAD99}"/>
              </a:ext>
            </a:extLst>
          </p:cNvPr>
          <p:cNvSpPr>
            <a:spLocks noGrp="1"/>
          </p:cNvSpPr>
          <p:nvPr>
            <p:ph type="sldNum" sz="quarter" idx="12"/>
          </p:nvPr>
        </p:nvSpPr>
        <p:spPr/>
        <p:txBody>
          <a:bodyPr/>
          <a:lstStyle/>
          <a:p>
            <a:fld id="{A6EA515B-EB3D-473C-ADE9-FD8348C61D57}" type="slidenum">
              <a:rPr lang="en-US" smtClean="0"/>
              <a:t>26</a:t>
            </a:fld>
            <a:endParaRPr lang="en-US"/>
          </a:p>
        </p:txBody>
      </p:sp>
    </p:spTree>
    <p:extLst>
      <p:ext uri="{BB962C8B-B14F-4D97-AF65-F5344CB8AC3E}">
        <p14:creationId xmlns:p14="http://schemas.microsoft.com/office/powerpoint/2010/main" val="42629869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5470AF1-7F57-4D10-CFBA-3A27792CA529}"/>
              </a:ext>
            </a:extLst>
          </p:cNvPr>
          <p:cNvPicPr>
            <a:picLocks noChangeAspect="1"/>
          </p:cNvPicPr>
          <p:nvPr/>
        </p:nvPicPr>
        <p:blipFill>
          <a:blip r:embed="rId3"/>
          <a:stretch>
            <a:fillRect/>
          </a:stretch>
        </p:blipFill>
        <p:spPr>
          <a:xfrm>
            <a:off x="5707780" y="2221616"/>
            <a:ext cx="6474596" cy="4636383"/>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15</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3016076"/>
          </a:xfrm>
        </p:spPr>
        <p:txBody>
          <a:bodyPr>
            <a:normAutofit fontScale="85000" lnSpcReduction="20000"/>
          </a:bodyPr>
          <a:lstStyle/>
          <a:p>
            <a:r>
              <a:rPr lang="en-US" b="1" dirty="0">
                <a:latin typeface="Arial" panose="020B0604020202020204" pitchFamily="34" charset="0"/>
                <a:cs typeface="Arial" panose="020B0604020202020204" pitchFamily="34" charset="0"/>
              </a:rPr>
              <a:t>To save the new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locations to your MALTAB workspace, hit the “Finalize” button</a:t>
            </a:r>
          </a:p>
          <a:p>
            <a:r>
              <a:rPr lang="en-US" b="1" dirty="0">
                <a:latin typeface="Arial" panose="020B0604020202020204" pitchFamily="34" charset="0"/>
                <a:cs typeface="Arial" panose="020B0604020202020204" pitchFamily="34" charset="0"/>
              </a:rPr>
              <a:t>This will also close Hummingbird</a:t>
            </a:r>
          </a:p>
          <a:p>
            <a:r>
              <a:rPr lang="en-US" b="1" dirty="0">
                <a:latin typeface="Arial" panose="020B0604020202020204" pitchFamily="34" charset="0"/>
                <a:cs typeface="Arial" panose="020B0604020202020204" pitchFamily="34" charset="0"/>
              </a:rPr>
              <a:t>Note: on some versions of MATLAB, the finalize button will not be visible</a:t>
            </a:r>
          </a:p>
          <a:p>
            <a:pPr lvl="1"/>
            <a:r>
              <a:rPr lang="en-US" b="1" dirty="0">
                <a:latin typeface="Arial" panose="020B0604020202020204" pitchFamily="34" charset="0"/>
                <a:cs typeface="Arial" panose="020B0604020202020204" pitchFamily="34" charset="0"/>
              </a:rPr>
              <a:t>Simply close hummingbird and resume the script at the next line, the relaxed optodes will be saved to the </a:t>
            </a:r>
            <a:r>
              <a:rPr lang="en-US" b="1" dirty="0" err="1">
                <a:latin typeface="Arial" panose="020B0604020202020204" pitchFamily="34" charset="0"/>
                <a:cs typeface="Arial" panose="020B0604020202020204" pitchFamily="34" charset="0"/>
              </a:rPr>
              <a:t>DataStorage</a:t>
            </a:r>
            <a:r>
              <a:rPr lang="en-US" b="1" dirty="0">
                <a:latin typeface="Arial" panose="020B0604020202020204" pitchFamily="34" charset="0"/>
                <a:cs typeface="Arial" panose="020B0604020202020204" pitchFamily="34" charset="0"/>
              </a:rPr>
              <a:t> object and you will be able to access them</a:t>
            </a:r>
          </a:p>
          <a:p>
            <a:pPr marL="0" indent="0">
              <a:buNone/>
            </a:pPr>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Congrats!! You’ve finished the Hummingbird tutorial!</a:t>
            </a:r>
          </a:p>
        </p:txBody>
      </p:sp>
      <p:sp>
        <p:nvSpPr>
          <p:cNvPr id="3" name="Rectangle 2">
            <a:extLst>
              <a:ext uri="{FF2B5EF4-FFF2-40B4-BE49-F238E27FC236}">
                <a16:creationId xmlns:a16="http://schemas.microsoft.com/office/drawing/2014/main" id="{EBB00469-6DED-5F85-55BF-FA7264302647}"/>
              </a:ext>
            </a:extLst>
          </p:cNvPr>
          <p:cNvSpPr/>
          <p:nvPr/>
        </p:nvSpPr>
        <p:spPr>
          <a:xfrm>
            <a:off x="11515726" y="6334512"/>
            <a:ext cx="666650" cy="4611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7CCBA5F-E2D9-F53C-45A2-135D83077E6F}"/>
              </a:ext>
            </a:extLst>
          </p:cNvPr>
          <p:cNvPicPr>
            <a:picLocks noChangeAspect="1"/>
          </p:cNvPicPr>
          <p:nvPr/>
        </p:nvPicPr>
        <p:blipFill>
          <a:blip r:embed="rId4"/>
          <a:stretch>
            <a:fillRect/>
          </a:stretch>
        </p:blipFill>
        <p:spPr>
          <a:xfrm>
            <a:off x="0" y="4619626"/>
            <a:ext cx="2717787" cy="2234255"/>
          </a:xfrm>
          <a:prstGeom prst="rect">
            <a:avLst/>
          </a:prstGeom>
        </p:spPr>
      </p:pic>
      <p:pic>
        <p:nvPicPr>
          <p:cNvPr id="11" name="Picture 10">
            <a:extLst>
              <a:ext uri="{FF2B5EF4-FFF2-40B4-BE49-F238E27FC236}">
                <a16:creationId xmlns:a16="http://schemas.microsoft.com/office/drawing/2014/main" id="{5DF6D029-6EFC-8EEF-2C0F-21298ACCCF7D}"/>
              </a:ext>
            </a:extLst>
          </p:cNvPr>
          <p:cNvPicPr>
            <a:picLocks noChangeAspect="1"/>
          </p:cNvPicPr>
          <p:nvPr/>
        </p:nvPicPr>
        <p:blipFill>
          <a:blip r:embed="rId5"/>
          <a:stretch>
            <a:fillRect/>
          </a:stretch>
        </p:blipFill>
        <p:spPr>
          <a:xfrm>
            <a:off x="2874424" y="4842588"/>
            <a:ext cx="2676719" cy="2015412"/>
          </a:xfrm>
          <a:prstGeom prst="rect">
            <a:avLst/>
          </a:prstGeom>
        </p:spPr>
      </p:pic>
      <p:sp>
        <p:nvSpPr>
          <p:cNvPr id="5" name="Slide Number Placeholder 4">
            <a:extLst>
              <a:ext uri="{FF2B5EF4-FFF2-40B4-BE49-F238E27FC236}">
                <a16:creationId xmlns:a16="http://schemas.microsoft.com/office/drawing/2014/main" id="{7178DBBF-066F-1BB3-322F-3FF8EF842092}"/>
              </a:ext>
            </a:extLst>
          </p:cNvPr>
          <p:cNvSpPr>
            <a:spLocks noGrp="1"/>
          </p:cNvSpPr>
          <p:nvPr>
            <p:ph type="sldNum" sz="quarter" idx="12"/>
          </p:nvPr>
        </p:nvSpPr>
        <p:spPr/>
        <p:txBody>
          <a:bodyPr/>
          <a:lstStyle/>
          <a:p>
            <a:fld id="{A6EA515B-EB3D-473C-ADE9-FD8348C61D57}" type="slidenum">
              <a:rPr lang="en-US" smtClean="0"/>
              <a:t>27</a:t>
            </a:fld>
            <a:endParaRPr lang="en-US"/>
          </a:p>
        </p:txBody>
      </p:sp>
    </p:spTree>
    <p:extLst>
      <p:ext uri="{BB962C8B-B14F-4D97-AF65-F5344CB8AC3E}">
        <p14:creationId xmlns:p14="http://schemas.microsoft.com/office/powerpoint/2010/main" val="3185195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219075"/>
            <a:ext cx="7353299"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smaller mask based on </a:t>
            </a:r>
            <a:r>
              <a:rPr lang="en-US" dirty="0" err="1">
                <a:solidFill>
                  <a:srgbClr val="FF0000"/>
                </a:solidFill>
              </a:rPr>
              <a:t>optode</a:t>
            </a:r>
            <a:r>
              <a:rPr lang="en-US" dirty="0">
                <a:solidFill>
                  <a:srgbClr val="FF0000"/>
                </a:solidFill>
              </a:rPr>
              <a:t> locations</a:t>
            </a:r>
          </a:p>
        </p:txBody>
      </p:sp>
      <p:sp>
        <p:nvSpPr>
          <p:cNvPr id="4" name="Rectangle 3"/>
          <p:cNvSpPr/>
          <p:nvPr/>
        </p:nvSpPr>
        <p:spPr>
          <a:xfrm>
            <a:off x="148280" y="1195495"/>
            <a:ext cx="8719493" cy="3539430"/>
          </a:xfrm>
          <a:prstGeom prst="rect">
            <a:avLst/>
          </a:prstGeom>
        </p:spPr>
        <p:txBody>
          <a:bodyPr wrap="square">
            <a:spAutoFit/>
          </a:bodyPr>
          <a:lstStyle/>
          <a:p>
            <a:r>
              <a:rPr lang="en-US" sz="1600" b="1" dirty="0">
                <a:latin typeface="Arial" panose="020B0604020202020204" pitchFamily="34" charset="0"/>
                <a:cs typeface="Arial" panose="020B0604020202020204" pitchFamily="34" charset="0"/>
              </a:rPr>
              <a:t>Here, we get our relaxed grid position and visualize it on the LD mesh. Then, we scoop out the part of the mesh that the grid is sitting on. This scooped section will is the basis for the high-density mesh that we are about to create</a:t>
            </a:r>
          </a:p>
          <a:p>
            <a:endParaRPr lang="en-US" sz="1600" b="1" dirty="0">
              <a:latin typeface="Arial" panose="020B0604020202020204" pitchFamily="34" charset="0"/>
              <a:cs typeface="Arial" panose="020B0604020202020204" pitchFamily="34" charset="0"/>
            </a:endParaRPr>
          </a:p>
          <a:p>
            <a:r>
              <a:rPr lang="en-US" sz="1200" b="1" dirty="0">
                <a:solidFill>
                  <a:srgbClr val="228B22"/>
                </a:solidFill>
                <a:latin typeface="Courier New" panose="02070309020205020404" pitchFamily="49" charset="0"/>
              </a:rPr>
              <a:t>% get relaxed </a:t>
            </a:r>
            <a:r>
              <a:rPr lang="en-US" sz="1200" b="1" dirty="0" err="1">
                <a:solidFill>
                  <a:srgbClr val="228B22"/>
                </a:solidFill>
                <a:latin typeface="Courier New" panose="02070309020205020404" pitchFamily="49" charset="0"/>
              </a:rPr>
              <a:t>optode</a:t>
            </a:r>
            <a:r>
              <a:rPr lang="en-US" sz="1200" b="1" dirty="0">
                <a:solidFill>
                  <a:srgbClr val="228B22"/>
                </a:solidFill>
                <a:latin typeface="Courier New" panose="02070309020205020404" pitchFamily="49" charset="0"/>
              </a:rPr>
              <a:t> positions from Hummingbird</a:t>
            </a:r>
          </a:p>
          <a:p>
            <a:r>
              <a:rPr lang="en-US" sz="1200" b="1" dirty="0" err="1">
                <a:latin typeface="Courier New" panose="02070309020205020404" pitchFamily="49" charset="0"/>
              </a:rPr>
              <a:t>tposNew</a:t>
            </a:r>
            <a:r>
              <a:rPr lang="en-US" sz="1200" b="1" dirty="0">
                <a:latin typeface="Courier New" panose="02070309020205020404" pitchFamily="49" charset="0"/>
              </a:rPr>
              <a:t> = ds.dO.tpos2_relaxed;</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visualize mesh with relaxed optodes</a:t>
            </a:r>
          </a:p>
          <a:p>
            <a:r>
              <a:rPr lang="en-US" sz="1200" b="1" dirty="0">
                <a:latin typeface="Courier New" panose="02070309020205020404" pitchFamily="49" charset="0"/>
              </a:rPr>
              <a:t>pM.reg=0;</a:t>
            </a: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meshLD,pM</a:t>
            </a:r>
            <a:r>
              <a:rPr lang="en-US" sz="1200" b="1" dirty="0">
                <a:latin typeface="Courier New" panose="02070309020205020404" pitchFamily="49" charset="0"/>
              </a:rPr>
              <a:t>);Draw_Foci_191203(</a:t>
            </a:r>
            <a:r>
              <a:rPr lang="en-US" sz="1200" b="1" dirty="0" err="1">
                <a:latin typeface="Courier New" panose="02070309020205020404" pitchFamily="49" charset="0"/>
              </a:rPr>
              <a:t>tposNew,paramsFoci</a:t>
            </a:r>
            <a:r>
              <a:rPr lang="en-US" sz="1200" b="1" dirty="0">
                <a:latin typeface="Courier New" panose="02070309020205020404" pitchFamily="49" charset="0"/>
              </a:rPr>
              <a:t>)</a:t>
            </a:r>
          </a:p>
          <a:p>
            <a:r>
              <a:rPr lang="en-US" sz="1200" b="1" dirty="0">
                <a:latin typeface="Courier New" panose="02070309020205020404" pitchFamily="49" charset="0"/>
              </a:rPr>
              <a:t>view(0,0)</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Generate smaller mask based on </a:t>
            </a:r>
            <a:r>
              <a:rPr lang="en-US" sz="1200" b="1" dirty="0" err="1">
                <a:solidFill>
                  <a:srgbClr val="228B22"/>
                </a:solidFill>
                <a:latin typeface="Courier New" panose="02070309020205020404" pitchFamily="49" charset="0"/>
              </a:rPr>
              <a:t>optode</a:t>
            </a:r>
            <a:r>
              <a:rPr lang="en-US" sz="1200" b="1" dirty="0">
                <a:solidFill>
                  <a:srgbClr val="228B22"/>
                </a:solidFill>
                <a:latin typeface="Courier New" panose="02070309020205020404" pitchFamily="49" charset="0"/>
              </a:rPr>
              <a:t> locations</a:t>
            </a:r>
            <a:endParaRPr lang="en-US" sz="1200" b="1" dirty="0">
              <a:latin typeface="Courier New" panose="02070309020205020404" pitchFamily="49" charset="0"/>
            </a:endParaRPr>
          </a:p>
          <a:p>
            <a:r>
              <a:rPr lang="en-US" sz="1200" b="1" dirty="0" err="1">
                <a:latin typeface="Courier New" panose="02070309020205020404" pitchFamily="49" charset="0"/>
              </a:rPr>
              <a:t>maskCrop</a:t>
            </a:r>
            <a:r>
              <a:rPr lang="en-US" sz="1200" b="1" dirty="0">
                <a:latin typeface="Courier New" panose="02070309020205020404" pitchFamily="49" charset="0"/>
              </a:rPr>
              <a:t>=IceCreamScoopCap4Mask(infoT1,tposNew,mask,40);</a:t>
            </a:r>
            <a:r>
              <a:rPr lang="en-US" sz="1200" b="1" dirty="0">
                <a:solidFill>
                  <a:srgbClr val="228B22"/>
                </a:solidFill>
                <a:latin typeface="Courier New" panose="02070309020205020404" pitchFamily="49" charset="0"/>
              </a:rPr>
              <a:t> %40 = mm of mesh to scoop out</a:t>
            </a:r>
          </a:p>
          <a:p>
            <a:r>
              <a:rPr lang="en-US" sz="1200" b="1" dirty="0" err="1">
                <a:latin typeface="Courier New" panose="02070309020205020404" pitchFamily="49" charset="0"/>
              </a:rPr>
              <a:t>PlotSlices</a:t>
            </a:r>
            <a:r>
              <a:rPr lang="en-US" sz="1200" b="1" dirty="0">
                <a:latin typeface="Courier New" panose="02070309020205020404" pitchFamily="49" charset="0"/>
              </a:rPr>
              <a:t>(maskCrop,infoT1,pS)</a:t>
            </a:r>
            <a:r>
              <a:rPr lang="en-US" sz="1200" b="1" dirty="0">
                <a:solidFill>
                  <a:srgbClr val="228B22"/>
                </a:solidFill>
                <a:latin typeface="Courier New" panose="02070309020205020404" pitchFamily="49" charset="0"/>
              </a:rPr>
              <a:t> % visualize smaller mask</a:t>
            </a:r>
            <a:endParaRPr lang="en-US" sz="1200" b="1" dirty="0">
              <a:latin typeface="Courier New" panose="02070309020205020404" pitchFamily="49" charset="0"/>
            </a:endParaRPr>
          </a:p>
          <a:p>
            <a:endParaRPr lang="en-US" sz="2800" b="1" dirty="0"/>
          </a:p>
        </p:txBody>
      </p:sp>
      <p:sp>
        <p:nvSpPr>
          <p:cNvPr id="21" name="Rounded Rectangle 20"/>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2" name="Straight Arrow Connector 21"/>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7" name="Straight Arrow Connector 26"/>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0" name="Straight Arrow Connector 19">
            <a:extLst>
              <a:ext uri="{FF2B5EF4-FFF2-40B4-BE49-F238E27FC236}">
                <a16:creationId xmlns:a16="http://schemas.microsoft.com/office/drawing/2014/main" id="{F9BE4372-83F2-BF4A-46E5-5C1211F5A19B}"/>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0A330437-CF73-05C4-ED94-412C1500CD69}"/>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25" name="Straight Arrow Connector 24">
            <a:extLst>
              <a:ext uri="{FF2B5EF4-FFF2-40B4-BE49-F238E27FC236}">
                <a16:creationId xmlns:a16="http://schemas.microsoft.com/office/drawing/2014/main" id="{68B3CF00-4468-E82D-D875-7082DBAC347C}"/>
              </a:ext>
            </a:extLst>
          </p:cNvPr>
          <p:cNvCxnSpPr>
            <a:cxnSpLocks/>
          </p:cNvCxnSpPr>
          <p:nvPr/>
        </p:nvCxnSpPr>
        <p:spPr>
          <a:xfrm>
            <a:off x="10228648" y="3064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3">
            <a:extLst>
              <a:ext uri="{FF2B5EF4-FFF2-40B4-BE49-F238E27FC236}">
                <a16:creationId xmlns:a16="http://schemas.microsoft.com/office/drawing/2014/main" id="{89816057-9155-AF4C-AC4B-292D6E956FA1}"/>
              </a:ext>
            </a:extLst>
          </p:cNvPr>
          <p:cNvSpPr/>
          <p:nvPr/>
        </p:nvSpPr>
        <p:spPr>
          <a:xfrm>
            <a:off x="9048536" y="3404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pic>
        <p:nvPicPr>
          <p:cNvPr id="17" name="Picture 16">
            <a:extLst>
              <a:ext uri="{FF2B5EF4-FFF2-40B4-BE49-F238E27FC236}">
                <a16:creationId xmlns:a16="http://schemas.microsoft.com/office/drawing/2014/main" id="{1686E5AB-66B0-CCEB-4012-C29C4F0DF28E}"/>
              </a:ext>
            </a:extLst>
          </p:cNvPr>
          <p:cNvPicPr>
            <a:picLocks noChangeAspect="1"/>
          </p:cNvPicPr>
          <p:nvPr/>
        </p:nvPicPr>
        <p:blipFill>
          <a:blip r:embed="rId2"/>
          <a:stretch>
            <a:fillRect/>
          </a:stretch>
        </p:blipFill>
        <p:spPr>
          <a:xfrm>
            <a:off x="1" y="4306754"/>
            <a:ext cx="2590800" cy="2551246"/>
          </a:xfrm>
          <a:prstGeom prst="rect">
            <a:avLst/>
          </a:prstGeom>
        </p:spPr>
      </p:pic>
      <p:pic>
        <p:nvPicPr>
          <p:cNvPr id="18" name="Picture 17">
            <a:extLst>
              <a:ext uri="{FF2B5EF4-FFF2-40B4-BE49-F238E27FC236}">
                <a16:creationId xmlns:a16="http://schemas.microsoft.com/office/drawing/2014/main" id="{75458B6F-C912-6986-EA65-1EBA82516713}"/>
              </a:ext>
            </a:extLst>
          </p:cNvPr>
          <p:cNvPicPr>
            <a:picLocks noChangeAspect="1"/>
          </p:cNvPicPr>
          <p:nvPr/>
        </p:nvPicPr>
        <p:blipFill>
          <a:blip r:embed="rId3"/>
          <a:stretch>
            <a:fillRect/>
          </a:stretch>
        </p:blipFill>
        <p:spPr>
          <a:xfrm>
            <a:off x="4874581" y="4059385"/>
            <a:ext cx="7317419" cy="2798615"/>
          </a:xfrm>
          <a:prstGeom prst="rect">
            <a:avLst/>
          </a:prstGeom>
        </p:spPr>
      </p:pic>
      <p:sp>
        <p:nvSpPr>
          <p:cNvPr id="2" name="Slide Number Placeholder 1">
            <a:extLst>
              <a:ext uri="{FF2B5EF4-FFF2-40B4-BE49-F238E27FC236}">
                <a16:creationId xmlns:a16="http://schemas.microsoft.com/office/drawing/2014/main" id="{AEB24862-4C3C-CE66-BEA3-A441378D6E26}"/>
              </a:ext>
            </a:extLst>
          </p:cNvPr>
          <p:cNvSpPr>
            <a:spLocks noGrp="1"/>
          </p:cNvSpPr>
          <p:nvPr>
            <p:ph type="sldNum" sz="quarter" idx="12"/>
          </p:nvPr>
        </p:nvSpPr>
        <p:spPr/>
        <p:txBody>
          <a:bodyPr/>
          <a:lstStyle/>
          <a:p>
            <a:fld id="{A6EA515B-EB3D-473C-ADE9-FD8348C61D57}" type="slidenum">
              <a:rPr lang="en-US" smtClean="0"/>
              <a:t>28</a:t>
            </a:fld>
            <a:endParaRPr lang="en-US"/>
          </a:p>
        </p:txBody>
      </p:sp>
    </p:spTree>
    <p:extLst>
      <p:ext uri="{BB962C8B-B14F-4D97-AF65-F5344CB8AC3E}">
        <p14:creationId xmlns:p14="http://schemas.microsoft.com/office/powerpoint/2010/main" val="29419106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high-density mesh and visualize</a:t>
            </a:r>
          </a:p>
        </p:txBody>
      </p:sp>
      <p:sp>
        <p:nvSpPr>
          <p:cNvPr id="4" name="Rectangle 3"/>
          <p:cNvSpPr/>
          <p:nvPr/>
        </p:nvSpPr>
        <p:spPr>
          <a:xfrm>
            <a:off x="148280" y="656645"/>
            <a:ext cx="9163669" cy="3662541"/>
          </a:xfrm>
          <a:prstGeom prst="rect">
            <a:avLst/>
          </a:prstGeom>
        </p:spPr>
        <p:txBody>
          <a:bodyPr wrap="square">
            <a:spAutoFit/>
          </a:bodyPr>
          <a:lstStyle/>
          <a:p>
            <a:r>
              <a:rPr lang="en-US" sz="1600" b="1" dirty="0">
                <a:latin typeface="Arial" panose="020B0604020202020204" pitchFamily="34" charset="0"/>
                <a:cs typeface="Arial" panose="020B0604020202020204" pitchFamily="34" charset="0"/>
              </a:rPr>
              <a:t>Take the scooped section of the LD mesh and turn it into a HD mesh</a:t>
            </a:r>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If you get an error when running </a:t>
            </a:r>
            <a:r>
              <a:rPr lang="en-US" sz="1200" b="1" dirty="0" err="1">
                <a:solidFill>
                  <a:srgbClr val="228B22"/>
                </a:solidFill>
                <a:latin typeface="Courier New" panose="02070309020205020404" pitchFamily="49" charset="0"/>
              </a:rPr>
              <a:t>NirfastMesh_Region</a:t>
            </a:r>
            <a:r>
              <a:rPr lang="en-US" sz="1200" b="1" dirty="0">
                <a:solidFill>
                  <a:srgbClr val="228B22"/>
                </a:solidFill>
                <a:latin typeface="Courier New" panose="02070309020205020404" pitchFamily="49" charset="0"/>
              </a:rPr>
              <a:t>, </a:t>
            </a:r>
          </a:p>
          <a:p>
            <a:r>
              <a:rPr lang="en-US" sz="1200" b="1" dirty="0">
                <a:solidFill>
                  <a:srgbClr val="228B22"/>
                </a:solidFill>
                <a:latin typeface="Courier New" panose="02070309020205020404" pitchFamily="49" charset="0"/>
              </a:rPr>
              <a:t>% try changing the mesh name and then re-run </a:t>
            </a:r>
            <a:r>
              <a:rPr lang="en-US" sz="1200" b="1" dirty="0" err="1">
                <a:solidFill>
                  <a:srgbClr val="228B22"/>
                </a:solidFill>
                <a:latin typeface="Courier New" panose="02070309020205020404" pitchFamily="49" charset="0"/>
              </a:rPr>
              <a:t>NirfastMesh_Region</a:t>
            </a:r>
            <a:endParaRPr lang="en-US" sz="1200" b="1" dirty="0">
              <a:latin typeface="Courier New" panose="02070309020205020404" pitchFamily="49" charset="0"/>
            </a:endParaRPr>
          </a:p>
          <a:p>
            <a:r>
              <a:rPr lang="en-US" sz="1200" b="1" dirty="0" err="1">
                <a:latin typeface="Courier New" panose="02070309020205020404" pitchFamily="49" charset="0"/>
              </a:rPr>
              <a:t>meshname</a:t>
            </a:r>
            <a:r>
              <a:rPr lang="en-US" sz="1200" b="1" dirty="0">
                <a:latin typeface="Courier New" panose="02070309020205020404" pitchFamily="49" charset="0"/>
              </a:rPr>
              <a:t>=['_HD_Mesh0'];     </a:t>
            </a:r>
            <a:r>
              <a:rPr lang="en-US" sz="1200" b="1" dirty="0">
                <a:solidFill>
                  <a:srgbClr val="228B22"/>
                </a:solidFill>
                <a:latin typeface="Courier New" panose="02070309020205020404" pitchFamily="49" charset="0"/>
              </a:rPr>
              <a:t>% Provide a name for your mesh name here</a:t>
            </a:r>
          </a:p>
          <a:p>
            <a:r>
              <a:rPr lang="en-US" sz="1200" b="1" dirty="0" err="1">
                <a:latin typeface="Courier New" panose="02070309020205020404" pitchFamily="49" charset="0"/>
              </a:rPr>
              <a:t>param.facet_distance</a:t>
            </a:r>
            <a:r>
              <a:rPr lang="en-US" sz="1200" b="1" dirty="0">
                <a:latin typeface="Courier New" panose="02070309020205020404" pitchFamily="49" charset="0"/>
              </a:rPr>
              <a:t>=2.0;   </a:t>
            </a:r>
            <a:r>
              <a:rPr lang="en-US" sz="1200" b="1" dirty="0">
                <a:solidFill>
                  <a:srgbClr val="228B22"/>
                </a:solidFill>
                <a:latin typeface="Courier New" panose="02070309020205020404" pitchFamily="49" charset="0"/>
              </a:rPr>
              <a:t>% Node position error tolerance at boundary</a:t>
            </a:r>
          </a:p>
          <a:p>
            <a:r>
              <a:rPr lang="en-US" sz="1200" b="1" dirty="0" err="1">
                <a:latin typeface="Courier New" panose="02070309020205020404" pitchFamily="49" charset="0"/>
              </a:rPr>
              <a:t>param.facet_size</a:t>
            </a:r>
            <a:r>
              <a:rPr lang="en-US" sz="1200" b="1" dirty="0">
                <a:latin typeface="Courier New" panose="02070309020205020404" pitchFamily="49" charset="0"/>
              </a:rPr>
              <a:t>=0.8;       </a:t>
            </a:r>
            <a:r>
              <a:rPr lang="en-US" sz="1200" b="1" dirty="0">
                <a:solidFill>
                  <a:srgbClr val="228B22"/>
                </a:solidFill>
                <a:latin typeface="Courier New" panose="02070309020205020404" pitchFamily="49" charset="0"/>
              </a:rPr>
              <a:t>% boundary element size parameter</a:t>
            </a:r>
          </a:p>
          <a:p>
            <a:r>
              <a:rPr lang="en-US" sz="1200" b="1" dirty="0" err="1">
                <a:latin typeface="Courier New" panose="02070309020205020404" pitchFamily="49" charset="0"/>
              </a:rPr>
              <a:t>param.cell_size</a:t>
            </a:r>
            <a:r>
              <a:rPr lang="en-US" sz="1200" b="1" dirty="0">
                <a:latin typeface="Courier New" panose="02070309020205020404" pitchFamily="49" charset="0"/>
              </a:rPr>
              <a:t>=1.0;        </a:t>
            </a:r>
            <a:r>
              <a:rPr lang="en-US" sz="1200" b="1" dirty="0">
                <a:solidFill>
                  <a:srgbClr val="228B22"/>
                </a:solidFill>
                <a:latin typeface="Courier New" panose="02070309020205020404" pitchFamily="49" charset="0"/>
              </a:rPr>
              <a:t>% Volume element size parameter</a:t>
            </a:r>
          </a:p>
          <a:p>
            <a:r>
              <a:rPr lang="en-US" sz="1200" b="1" dirty="0" err="1">
                <a:latin typeface="Courier New" panose="02070309020205020404" pitchFamily="49" charset="0"/>
              </a:rPr>
              <a:t>param.Mode</a:t>
            </a:r>
            <a:r>
              <a:rPr lang="en-US" sz="1200" b="1" dirty="0">
                <a:latin typeface="Courier New" panose="02070309020205020404" pitchFamily="49" charset="0"/>
              </a:rPr>
              <a:t>=0;               </a:t>
            </a:r>
            <a:r>
              <a:rPr lang="en-US" sz="1200" b="1" dirty="0">
                <a:solidFill>
                  <a:srgbClr val="228B22"/>
                </a:solidFill>
                <a:latin typeface="Courier New" panose="02070309020205020404" pitchFamily="49" charset="0"/>
              </a:rPr>
              <a:t>% Set Mode=0 to make </a:t>
            </a:r>
            <a:r>
              <a:rPr lang="en-US" sz="1200" b="1" dirty="0" err="1">
                <a:solidFill>
                  <a:srgbClr val="228B22"/>
                </a:solidFill>
                <a:latin typeface="Courier New" panose="02070309020205020404" pitchFamily="49" charset="0"/>
              </a:rPr>
              <a:t>nirfast</a:t>
            </a:r>
            <a:r>
              <a:rPr lang="en-US" sz="1200" b="1" dirty="0">
                <a:solidFill>
                  <a:srgbClr val="228B22"/>
                </a:solidFill>
                <a:latin typeface="Courier New" panose="02070309020205020404" pitchFamily="49" charset="0"/>
              </a:rPr>
              <a:t> compliant mesh</a:t>
            </a:r>
          </a:p>
          <a:p>
            <a:r>
              <a:rPr lang="en-US" sz="1200" b="1" dirty="0" err="1">
                <a:latin typeface="Courier New" panose="02070309020205020404" pitchFamily="49" charset="0"/>
              </a:rPr>
              <a:t>tic;meshHD</a:t>
            </a:r>
            <a:r>
              <a:rPr lang="en-US" sz="1200" b="1" dirty="0">
                <a:latin typeface="Courier New" panose="02070309020205020404" pitchFamily="49" charset="0"/>
              </a:rPr>
              <a:t>=</a:t>
            </a:r>
            <a:r>
              <a:rPr lang="en-US" sz="1200" b="1" dirty="0" err="1">
                <a:latin typeface="Courier New" panose="02070309020205020404" pitchFamily="49" charset="0"/>
              </a:rPr>
              <a:t>NirfastMesh_Region</a:t>
            </a:r>
            <a:r>
              <a:rPr lang="en-US" sz="1200" b="1" dirty="0">
                <a:latin typeface="Courier New" panose="02070309020205020404" pitchFamily="49" charset="0"/>
              </a:rPr>
              <a:t>(</a:t>
            </a:r>
            <a:r>
              <a:rPr lang="en-US" sz="1200" b="1" dirty="0" err="1">
                <a:latin typeface="Courier New" panose="02070309020205020404" pitchFamily="49" charset="0"/>
              </a:rPr>
              <a:t>maskCrop,meshname,param</a:t>
            </a:r>
            <a:r>
              <a:rPr lang="en-US" sz="1200" b="1" dirty="0">
                <a:latin typeface="Courier New" panose="02070309020205020404" pitchFamily="49" charset="0"/>
              </a:rPr>
              <a:t>);toc</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%make copy of mesh that only contains nodes and elements for visualization purposes</a:t>
            </a:r>
          </a:p>
          <a:p>
            <a:r>
              <a:rPr lang="en-US" sz="1200" b="1" dirty="0" err="1">
                <a:latin typeface="Courier New" panose="02070309020205020404" pitchFamily="49" charset="0"/>
              </a:rPr>
              <a:t>visMeshHD.nodes</a:t>
            </a:r>
            <a:r>
              <a:rPr lang="en-US" sz="1200" b="1" dirty="0">
                <a:latin typeface="Courier New" panose="02070309020205020404" pitchFamily="49" charset="0"/>
              </a:rPr>
              <a:t> = </a:t>
            </a:r>
            <a:r>
              <a:rPr lang="en-US" sz="1200" b="1" dirty="0" err="1">
                <a:latin typeface="Courier New" panose="02070309020205020404" pitchFamily="49" charset="0"/>
              </a:rPr>
              <a:t>meshHD.nodes</a:t>
            </a:r>
            <a:r>
              <a:rPr lang="en-US" sz="1200" b="1" dirty="0">
                <a:latin typeface="Courier New" panose="02070309020205020404" pitchFamily="49" charset="0"/>
              </a:rPr>
              <a:t>;</a:t>
            </a:r>
          </a:p>
          <a:p>
            <a:r>
              <a:rPr lang="en-US" sz="1200" b="1" dirty="0" err="1">
                <a:latin typeface="Courier New" panose="02070309020205020404" pitchFamily="49" charset="0"/>
              </a:rPr>
              <a:t>visMeshHD.elements</a:t>
            </a:r>
            <a:r>
              <a:rPr lang="en-US" sz="1200" b="1" dirty="0">
                <a:latin typeface="Courier New" panose="02070309020205020404" pitchFamily="49" charset="0"/>
              </a:rPr>
              <a:t> = </a:t>
            </a:r>
            <a:r>
              <a:rPr lang="en-US" sz="1200" b="1" dirty="0" err="1">
                <a:latin typeface="Courier New" panose="02070309020205020404" pitchFamily="49" charset="0"/>
              </a:rPr>
              <a:t>meshHD.elements</a:t>
            </a:r>
            <a:r>
              <a:rPr lang="en-US" sz="1200" b="1" dirty="0">
                <a:latin typeface="Courier New" panose="02070309020205020404" pitchFamily="49" charset="0"/>
              </a:rPr>
              <a:t>;</a:t>
            </a: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visMeshHD,pM</a:t>
            </a:r>
            <a:r>
              <a:rPr lang="en-US" sz="1200" b="1" dirty="0">
                <a:latin typeface="Courier New" panose="02070309020205020404" pitchFamily="49" charset="0"/>
              </a:rPr>
              <a:t>);view([70,60]) </a:t>
            </a:r>
            <a:r>
              <a:rPr lang="en-US" sz="1200" b="1" dirty="0">
                <a:solidFill>
                  <a:srgbClr val="228B22"/>
                </a:solidFill>
                <a:latin typeface="Courier New" panose="02070309020205020404" pitchFamily="49" charset="0"/>
              </a:rPr>
              <a:t>%Visualize in index space</a:t>
            </a:r>
            <a:endParaRPr lang="en-US" sz="1200" b="1" dirty="0">
              <a:latin typeface="Courier New" panose="02070309020205020404" pitchFamily="49" charset="0"/>
            </a:endParaRP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Put coordinates back in coordinate space</a:t>
            </a:r>
            <a:r>
              <a:rPr lang="en-US" sz="1200" b="1" dirty="0">
                <a:latin typeface="Courier New" panose="02070309020205020404" pitchFamily="49" charset="0"/>
              </a:rPr>
              <a:t> </a:t>
            </a:r>
            <a:r>
              <a:rPr lang="en-US" sz="1200" b="1" dirty="0" err="1">
                <a:latin typeface="Courier New" panose="02070309020205020404" pitchFamily="49" charset="0"/>
              </a:rPr>
              <a:t>meshHD.nodes</a:t>
            </a:r>
            <a:r>
              <a:rPr lang="en-US" sz="1200" b="1" dirty="0">
                <a:latin typeface="Courier New" panose="02070309020205020404" pitchFamily="49" charset="0"/>
              </a:rPr>
              <a:t>=</a:t>
            </a:r>
            <a:r>
              <a:rPr lang="en-US" sz="1200" b="1" dirty="0" err="1">
                <a:latin typeface="Courier New" panose="02070309020205020404" pitchFamily="49" charset="0"/>
              </a:rPr>
              <a:t>change_space_coords</a:t>
            </a:r>
            <a:r>
              <a:rPr lang="en-US" sz="1200" b="1" dirty="0">
                <a:latin typeface="Courier New" panose="02070309020205020404" pitchFamily="49" charset="0"/>
              </a:rPr>
              <a:t>(meshHD.nodes,infoT1,'coord'); </a:t>
            </a:r>
            <a:r>
              <a:rPr lang="en-US" sz="1200" b="1" dirty="0">
                <a:solidFill>
                  <a:srgbClr val="228B22"/>
                </a:solidFill>
                <a:latin typeface="Courier New" panose="02070309020205020404" pitchFamily="49" charset="0"/>
              </a:rPr>
              <a:t>%for actual mesh </a:t>
            </a:r>
            <a:r>
              <a:rPr lang="en-US" sz="1200" b="1" dirty="0" err="1">
                <a:latin typeface="Courier New" panose="02070309020205020404" pitchFamily="49" charset="0"/>
              </a:rPr>
              <a:t>visMeshHD.nodes</a:t>
            </a:r>
            <a:r>
              <a:rPr lang="en-US" sz="1200" b="1" dirty="0">
                <a:latin typeface="Courier New" panose="02070309020205020404" pitchFamily="49" charset="0"/>
              </a:rPr>
              <a:t>=</a:t>
            </a:r>
            <a:r>
              <a:rPr lang="en-US" sz="1200" b="1" dirty="0" err="1">
                <a:latin typeface="Courier New" panose="02070309020205020404" pitchFamily="49" charset="0"/>
              </a:rPr>
              <a:t>change_space_coords</a:t>
            </a:r>
            <a:r>
              <a:rPr lang="en-US" sz="1200" b="1" dirty="0">
                <a:latin typeface="Courier New" panose="02070309020205020404" pitchFamily="49" charset="0"/>
              </a:rPr>
              <a:t>(visMeshHD.nodes,infoT1,'coord'); </a:t>
            </a:r>
            <a:r>
              <a:rPr lang="en-US" sz="1200" b="1" dirty="0">
                <a:solidFill>
                  <a:srgbClr val="228B22"/>
                </a:solidFill>
                <a:latin typeface="Courier New" panose="02070309020205020404" pitchFamily="49" charset="0"/>
              </a:rPr>
              <a:t>%for mesh that’s visualized </a:t>
            </a:r>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visMeshHD,pM</a:t>
            </a:r>
            <a:r>
              <a:rPr lang="en-US" sz="1200" b="1" dirty="0">
                <a:latin typeface="Courier New" panose="02070309020205020404" pitchFamily="49" charset="0"/>
              </a:rPr>
              <a:t>);view([70,60]) </a:t>
            </a:r>
            <a:r>
              <a:rPr lang="en-US" sz="1200" b="1" dirty="0">
                <a:solidFill>
                  <a:srgbClr val="228B22"/>
                </a:solidFill>
                <a:latin typeface="Courier New" panose="02070309020205020404" pitchFamily="49" charset="0"/>
              </a:rPr>
              <a:t>%Visualize in coordinate space</a:t>
            </a:r>
            <a:endParaRPr lang="en-US" sz="2800" b="1" dirty="0"/>
          </a:p>
        </p:txBody>
      </p:sp>
      <p:sp>
        <p:nvSpPr>
          <p:cNvPr id="20" name="Rounded Rectangle 20">
            <a:extLst>
              <a:ext uri="{FF2B5EF4-FFF2-40B4-BE49-F238E27FC236}">
                <a16:creationId xmlns:a16="http://schemas.microsoft.com/office/drawing/2014/main" id="{F7E95B9A-B5AE-FE75-C773-082CCABFA410}"/>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4" name="Straight Arrow Connector 23">
            <a:extLst>
              <a:ext uri="{FF2B5EF4-FFF2-40B4-BE49-F238E27FC236}">
                <a16:creationId xmlns:a16="http://schemas.microsoft.com/office/drawing/2014/main" id="{65CE2FB1-7B49-78B7-1850-FCA2E0D98350}"/>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2">
            <a:extLst>
              <a:ext uri="{FF2B5EF4-FFF2-40B4-BE49-F238E27FC236}">
                <a16:creationId xmlns:a16="http://schemas.microsoft.com/office/drawing/2014/main" id="{6683B7DF-F410-3463-AF29-78997F89B716}"/>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6" name="Straight Arrow Connector 25">
            <a:extLst>
              <a:ext uri="{FF2B5EF4-FFF2-40B4-BE49-F238E27FC236}">
                <a16:creationId xmlns:a16="http://schemas.microsoft.com/office/drawing/2014/main" id="{131FCA88-D5F3-C794-527A-A93DA7FFCB5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7">
            <a:extLst>
              <a:ext uri="{FF2B5EF4-FFF2-40B4-BE49-F238E27FC236}">
                <a16:creationId xmlns:a16="http://schemas.microsoft.com/office/drawing/2014/main" id="{F002821F-B0EC-9A02-112C-F968D5F5A2F6}"/>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0" name="Straight Arrow Connector 29">
            <a:extLst>
              <a:ext uri="{FF2B5EF4-FFF2-40B4-BE49-F238E27FC236}">
                <a16:creationId xmlns:a16="http://schemas.microsoft.com/office/drawing/2014/main" id="{2677B74C-3E78-FDA4-F0F3-B8638A5151AD}"/>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23">
            <a:extLst>
              <a:ext uri="{FF2B5EF4-FFF2-40B4-BE49-F238E27FC236}">
                <a16:creationId xmlns:a16="http://schemas.microsoft.com/office/drawing/2014/main" id="{BBCFB46F-186C-DA02-B8E1-1032C743729C}"/>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2" name="Straight Arrow Connector 31">
            <a:extLst>
              <a:ext uri="{FF2B5EF4-FFF2-40B4-BE49-F238E27FC236}">
                <a16:creationId xmlns:a16="http://schemas.microsoft.com/office/drawing/2014/main" id="{62E6A183-314C-560A-3F35-CB0D47EDC0D8}"/>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23">
            <a:extLst>
              <a:ext uri="{FF2B5EF4-FFF2-40B4-BE49-F238E27FC236}">
                <a16:creationId xmlns:a16="http://schemas.microsoft.com/office/drawing/2014/main" id="{5F939EA1-F0DA-0AF1-1377-00F29A351002}"/>
              </a:ext>
            </a:extLst>
          </p:cNvPr>
          <p:cNvSpPr/>
          <p:nvPr/>
        </p:nvSpPr>
        <p:spPr>
          <a:xfrm>
            <a:off x="9048536" y="3394822"/>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pic>
        <p:nvPicPr>
          <p:cNvPr id="15" name="Picture 14">
            <a:extLst>
              <a:ext uri="{FF2B5EF4-FFF2-40B4-BE49-F238E27FC236}">
                <a16:creationId xmlns:a16="http://schemas.microsoft.com/office/drawing/2014/main" id="{069D3A8D-B16C-C5D4-7B32-796F53625D07}"/>
              </a:ext>
            </a:extLst>
          </p:cNvPr>
          <p:cNvPicPr>
            <a:picLocks noChangeAspect="1"/>
          </p:cNvPicPr>
          <p:nvPr/>
        </p:nvPicPr>
        <p:blipFill>
          <a:blip r:embed="rId3"/>
          <a:stretch>
            <a:fillRect/>
          </a:stretch>
        </p:blipFill>
        <p:spPr>
          <a:xfrm>
            <a:off x="2917357" y="4459183"/>
            <a:ext cx="1879610" cy="2398817"/>
          </a:xfrm>
          <a:prstGeom prst="rect">
            <a:avLst/>
          </a:prstGeom>
        </p:spPr>
      </p:pic>
      <p:pic>
        <p:nvPicPr>
          <p:cNvPr id="16" name="Picture 15">
            <a:extLst>
              <a:ext uri="{FF2B5EF4-FFF2-40B4-BE49-F238E27FC236}">
                <a16:creationId xmlns:a16="http://schemas.microsoft.com/office/drawing/2014/main" id="{25EF3A25-CCDA-1DAE-6949-C3979EE6B4B9}"/>
              </a:ext>
            </a:extLst>
          </p:cNvPr>
          <p:cNvPicPr>
            <a:picLocks noChangeAspect="1"/>
          </p:cNvPicPr>
          <p:nvPr/>
        </p:nvPicPr>
        <p:blipFill>
          <a:blip r:embed="rId4"/>
          <a:stretch>
            <a:fillRect/>
          </a:stretch>
        </p:blipFill>
        <p:spPr>
          <a:xfrm>
            <a:off x="7965710" y="4459183"/>
            <a:ext cx="1879610" cy="2398817"/>
          </a:xfrm>
          <a:prstGeom prst="rect">
            <a:avLst/>
          </a:prstGeom>
        </p:spPr>
      </p:pic>
      <p:sp>
        <p:nvSpPr>
          <p:cNvPr id="17" name="Rectangle 16">
            <a:extLst>
              <a:ext uri="{FF2B5EF4-FFF2-40B4-BE49-F238E27FC236}">
                <a16:creationId xmlns:a16="http://schemas.microsoft.com/office/drawing/2014/main" id="{E1A8FBF5-1F03-E13B-2610-912F86AE0349}"/>
              </a:ext>
            </a:extLst>
          </p:cNvPr>
          <p:cNvSpPr/>
          <p:nvPr/>
        </p:nvSpPr>
        <p:spPr>
          <a:xfrm>
            <a:off x="1572512" y="4747273"/>
            <a:ext cx="1407758" cy="523220"/>
          </a:xfrm>
          <a:prstGeom prst="rect">
            <a:avLst/>
          </a:prstGeom>
        </p:spPr>
        <p:txBody>
          <a:bodyPr wrap="none">
            <a:spAutoFit/>
          </a:bodyPr>
          <a:lstStyle/>
          <a:p>
            <a:r>
              <a:rPr lang="en-US" sz="1400" dirty="0"/>
              <a:t>“index space”</a:t>
            </a:r>
          </a:p>
          <a:p>
            <a:r>
              <a:rPr lang="en-US" sz="1400" dirty="0"/>
              <a:t>is non-negative</a:t>
            </a:r>
          </a:p>
        </p:txBody>
      </p:sp>
      <p:sp>
        <p:nvSpPr>
          <p:cNvPr id="18" name="Rectangle 17">
            <a:extLst>
              <a:ext uri="{FF2B5EF4-FFF2-40B4-BE49-F238E27FC236}">
                <a16:creationId xmlns:a16="http://schemas.microsoft.com/office/drawing/2014/main" id="{6EF200F5-C231-248F-2B4B-C67F3F3A705E}"/>
              </a:ext>
            </a:extLst>
          </p:cNvPr>
          <p:cNvSpPr/>
          <p:nvPr/>
        </p:nvSpPr>
        <p:spPr>
          <a:xfrm>
            <a:off x="6002675" y="4656198"/>
            <a:ext cx="2234674" cy="738664"/>
          </a:xfrm>
          <a:prstGeom prst="rect">
            <a:avLst/>
          </a:prstGeom>
        </p:spPr>
        <p:txBody>
          <a:bodyPr wrap="square">
            <a:spAutoFit/>
          </a:bodyPr>
          <a:lstStyle/>
          <a:p>
            <a:pPr algn="ctr"/>
            <a:r>
              <a:rPr lang="en-US" sz="1400" dirty="0"/>
              <a:t>“coordinate space”</a:t>
            </a:r>
          </a:p>
          <a:p>
            <a:pPr algn="ctr"/>
            <a:r>
              <a:rPr lang="en-US" sz="1400" dirty="0"/>
              <a:t>Usually has zeros in center of volume</a:t>
            </a:r>
          </a:p>
        </p:txBody>
      </p:sp>
      <p:sp>
        <p:nvSpPr>
          <p:cNvPr id="2" name="Slide Number Placeholder 1">
            <a:extLst>
              <a:ext uri="{FF2B5EF4-FFF2-40B4-BE49-F238E27FC236}">
                <a16:creationId xmlns:a16="http://schemas.microsoft.com/office/drawing/2014/main" id="{26C5FC16-297E-7CDD-0F0B-ACE9BC2B9D42}"/>
              </a:ext>
            </a:extLst>
          </p:cNvPr>
          <p:cNvSpPr>
            <a:spLocks noGrp="1"/>
          </p:cNvSpPr>
          <p:nvPr>
            <p:ph type="sldNum" sz="quarter" idx="12"/>
          </p:nvPr>
        </p:nvSpPr>
        <p:spPr/>
        <p:txBody>
          <a:bodyPr/>
          <a:lstStyle/>
          <a:p>
            <a:fld id="{A6EA515B-EB3D-473C-ADE9-FD8348C61D57}" type="slidenum">
              <a:rPr lang="en-US" smtClean="0"/>
              <a:t>29</a:t>
            </a:fld>
            <a:endParaRPr lang="en-US"/>
          </a:p>
        </p:txBody>
      </p:sp>
    </p:spTree>
    <p:extLst>
      <p:ext uri="{BB962C8B-B14F-4D97-AF65-F5344CB8AC3E}">
        <p14:creationId xmlns:p14="http://schemas.microsoft.com/office/powerpoint/2010/main" val="768733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Output Directory</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id="{F7E1B133-1AB9-408F-AC8A-6C76715E8DEB}"/>
              </a:ext>
            </a:extLst>
          </p:cNvPr>
          <p:cNvSpPr txBox="1"/>
          <p:nvPr/>
        </p:nvSpPr>
        <p:spPr>
          <a:xfrm>
            <a:off x="181902" y="1609807"/>
            <a:ext cx="8515557" cy="4652556"/>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Once you’ve set your path, the next thing you should do is set your output directory.</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The output directory must be located within your path</a:t>
            </a:r>
          </a:p>
          <a:p>
            <a:pPr marL="800100" lvl="1" indent="-342900">
              <a:spcBef>
                <a:spcPts val="1000"/>
              </a:spcBef>
              <a:buClr>
                <a:srgbClr val="90C226"/>
              </a:buClr>
              <a:buSzPct val="80000"/>
              <a:buFont typeface="Wingdings 3" charset="2"/>
              <a:buChar char=""/>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If it isn’t</a:t>
            </a:r>
            <a:r>
              <a:rPr lang="en-US" sz="2000" dirty="0">
                <a:solidFill>
                  <a:prstClr val="white">
                    <a:lumMod val="75000"/>
                    <a:lumOff val="25000"/>
                  </a:prstClr>
                </a:solidFill>
                <a:latin typeface="Trebuchet MS" panose="020B0603020202020204"/>
              </a:rPr>
              <a:t> already in your path, you must add it to your path</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You can set your own path to an output directory in the line shown above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An output directory specifies the location where files will be saved</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MATLAB, by default, will save files to the current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The following line of code will change your current directory to the output directory that you just specified							    </a:t>
            </a:r>
            <a:r>
              <a:rPr lang="en-US" sz="2000" dirty="0">
                <a:solidFill>
                  <a:prstClr val="white">
                    <a:lumMod val="75000"/>
                    <a:lumOff val="25000"/>
                  </a:prstClr>
                </a:solidFill>
                <a:latin typeface="Trebuchet MS" panose="020B0603020202020204"/>
                <a:sym typeface="Wingdings" panose="05000000000000000000" pitchFamily="2" charset="2"/>
              </a:rPr>
              <a:t></a:t>
            </a:r>
            <a:endParaRPr lang="en-US" sz="2000"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Now you can save outputs directly to your output directory</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pic>
        <p:nvPicPr>
          <p:cNvPr id="3" name="Picture 2">
            <a:extLst>
              <a:ext uri="{FF2B5EF4-FFF2-40B4-BE49-F238E27FC236}">
                <a16:creationId xmlns:a16="http://schemas.microsoft.com/office/drawing/2014/main" id="{C484C641-C861-4689-B9AB-ADB3F91D4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0204" y="5174356"/>
            <a:ext cx="1630210" cy="296402"/>
          </a:xfrm>
          <a:prstGeom prst="rect">
            <a:avLst/>
          </a:prstGeom>
        </p:spPr>
      </p:pic>
      <p:sp>
        <p:nvSpPr>
          <p:cNvPr id="2" name="TextBox 1">
            <a:extLst>
              <a:ext uri="{FF2B5EF4-FFF2-40B4-BE49-F238E27FC236}">
                <a16:creationId xmlns:a16="http://schemas.microsoft.com/office/drawing/2014/main" id="{011DDFF4-4946-9746-A15C-9721CAA3FAB6}"/>
              </a:ext>
            </a:extLst>
          </p:cNvPr>
          <p:cNvSpPr txBox="1"/>
          <p:nvPr/>
        </p:nvSpPr>
        <p:spPr>
          <a:xfrm>
            <a:off x="362018" y="1099577"/>
            <a:ext cx="2238113" cy="307777"/>
          </a:xfrm>
          <a:prstGeom prst="rect">
            <a:avLst/>
          </a:prstGeom>
          <a:noFill/>
        </p:spPr>
        <p:txBody>
          <a:bodyPr wrap="none" rtlCol="0">
            <a:spAutoFit/>
          </a:bodyPr>
          <a:lstStyle/>
          <a:p>
            <a:r>
              <a:rPr lang="en-US" sz="1400" dirty="0"/>
              <a:t>Example output directory</a:t>
            </a:r>
          </a:p>
        </p:txBody>
      </p:sp>
      <p:pic>
        <p:nvPicPr>
          <p:cNvPr id="6" name="Picture 5">
            <a:extLst>
              <a:ext uri="{FF2B5EF4-FFF2-40B4-BE49-F238E27FC236}">
                <a16:creationId xmlns:a16="http://schemas.microsoft.com/office/drawing/2014/main" id="{78C89056-0C67-2C90-EC9B-645AD105DF5D}"/>
              </a:ext>
            </a:extLst>
          </p:cNvPr>
          <p:cNvPicPr>
            <a:picLocks noChangeAspect="1"/>
          </p:cNvPicPr>
          <p:nvPr/>
        </p:nvPicPr>
        <p:blipFill>
          <a:blip r:embed="rId3"/>
          <a:stretch>
            <a:fillRect/>
          </a:stretch>
        </p:blipFill>
        <p:spPr>
          <a:xfrm>
            <a:off x="2600131" y="1152286"/>
            <a:ext cx="8656426" cy="202358"/>
          </a:xfrm>
          <a:prstGeom prst="rect">
            <a:avLst/>
          </a:prstGeom>
        </p:spPr>
      </p:pic>
      <p:sp>
        <p:nvSpPr>
          <p:cNvPr id="4" name="Slide Number Placeholder 3">
            <a:extLst>
              <a:ext uri="{FF2B5EF4-FFF2-40B4-BE49-F238E27FC236}">
                <a16:creationId xmlns:a16="http://schemas.microsoft.com/office/drawing/2014/main" id="{3615D712-68C2-517E-3192-33F7730B9B54}"/>
              </a:ext>
            </a:extLst>
          </p:cNvPr>
          <p:cNvSpPr>
            <a:spLocks noGrp="1"/>
          </p:cNvSpPr>
          <p:nvPr>
            <p:ph type="sldNum" sz="quarter" idx="12"/>
          </p:nvPr>
        </p:nvSpPr>
        <p:spPr/>
        <p:txBody>
          <a:bodyPr/>
          <a:lstStyle/>
          <a:p>
            <a:fld id="{A6EA515B-EB3D-473C-ADE9-FD8348C61D57}" type="slidenum">
              <a:rPr lang="en-US" smtClean="0"/>
              <a:t>3</a:t>
            </a:fld>
            <a:endParaRPr lang="en-US"/>
          </a:p>
        </p:txBody>
      </p:sp>
    </p:spTree>
    <p:extLst>
      <p:ext uri="{BB962C8B-B14F-4D97-AF65-F5344CB8AC3E}">
        <p14:creationId xmlns:p14="http://schemas.microsoft.com/office/powerpoint/2010/main" val="28096237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1"/>
            <a:ext cx="12192000" cy="1116171"/>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high-density mesh and visualize</a:t>
            </a:r>
          </a:p>
          <a:p>
            <a:r>
              <a:rPr lang="en-US" dirty="0">
                <a:solidFill>
                  <a:srgbClr val="FF0000"/>
                </a:solidFill>
              </a:rPr>
              <a:t>Notes and possible errors</a:t>
            </a:r>
          </a:p>
        </p:txBody>
      </p:sp>
      <p:sp>
        <p:nvSpPr>
          <p:cNvPr id="20" name="Rounded Rectangle 20">
            <a:extLst>
              <a:ext uri="{FF2B5EF4-FFF2-40B4-BE49-F238E27FC236}">
                <a16:creationId xmlns:a16="http://schemas.microsoft.com/office/drawing/2014/main" id="{F7E95B9A-B5AE-FE75-C773-082CCABFA410}"/>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4" name="Straight Arrow Connector 23">
            <a:extLst>
              <a:ext uri="{FF2B5EF4-FFF2-40B4-BE49-F238E27FC236}">
                <a16:creationId xmlns:a16="http://schemas.microsoft.com/office/drawing/2014/main" id="{65CE2FB1-7B49-78B7-1850-FCA2E0D98350}"/>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2">
            <a:extLst>
              <a:ext uri="{FF2B5EF4-FFF2-40B4-BE49-F238E27FC236}">
                <a16:creationId xmlns:a16="http://schemas.microsoft.com/office/drawing/2014/main" id="{6683B7DF-F410-3463-AF29-78997F89B716}"/>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6" name="Straight Arrow Connector 25">
            <a:extLst>
              <a:ext uri="{FF2B5EF4-FFF2-40B4-BE49-F238E27FC236}">
                <a16:creationId xmlns:a16="http://schemas.microsoft.com/office/drawing/2014/main" id="{131FCA88-D5F3-C794-527A-A93DA7FFCB5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7">
            <a:extLst>
              <a:ext uri="{FF2B5EF4-FFF2-40B4-BE49-F238E27FC236}">
                <a16:creationId xmlns:a16="http://schemas.microsoft.com/office/drawing/2014/main" id="{F002821F-B0EC-9A02-112C-F968D5F5A2F6}"/>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0" name="Straight Arrow Connector 29">
            <a:extLst>
              <a:ext uri="{FF2B5EF4-FFF2-40B4-BE49-F238E27FC236}">
                <a16:creationId xmlns:a16="http://schemas.microsoft.com/office/drawing/2014/main" id="{2677B74C-3E78-FDA4-F0F3-B8638A5151AD}"/>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23">
            <a:extLst>
              <a:ext uri="{FF2B5EF4-FFF2-40B4-BE49-F238E27FC236}">
                <a16:creationId xmlns:a16="http://schemas.microsoft.com/office/drawing/2014/main" id="{BBCFB46F-186C-DA02-B8E1-1032C743729C}"/>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2" name="Straight Arrow Connector 31">
            <a:extLst>
              <a:ext uri="{FF2B5EF4-FFF2-40B4-BE49-F238E27FC236}">
                <a16:creationId xmlns:a16="http://schemas.microsoft.com/office/drawing/2014/main" id="{62E6A183-314C-560A-3F35-CB0D47EDC0D8}"/>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23">
            <a:extLst>
              <a:ext uri="{FF2B5EF4-FFF2-40B4-BE49-F238E27FC236}">
                <a16:creationId xmlns:a16="http://schemas.microsoft.com/office/drawing/2014/main" id="{5F939EA1-F0DA-0AF1-1377-00F29A351002}"/>
              </a:ext>
            </a:extLst>
          </p:cNvPr>
          <p:cNvSpPr/>
          <p:nvPr/>
        </p:nvSpPr>
        <p:spPr>
          <a:xfrm>
            <a:off x="9048536" y="3394822"/>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sp>
        <p:nvSpPr>
          <p:cNvPr id="5" name="TextBox 4">
            <a:extLst>
              <a:ext uri="{FF2B5EF4-FFF2-40B4-BE49-F238E27FC236}">
                <a16:creationId xmlns:a16="http://schemas.microsoft.com/office/drawing/2014/main" id="{024227A7-BBB1-D12D-350F-36D97D7FB67E}"/>
              </a:ext>
            </a:extLst>
          </p:cNvPr>
          <p:cNvSpPr txBox="1"/>
          <p:nvPr/>
        </p:nvSpPr>
        <p:spPr>
          <a:xfrm>
            <a:off x="99728" y="1455862"/>
            <a:ext cx="7207380" cy="4001095"/>
          </a:xfrm>
          <a:prstGeom prst="rect">
            <a:avLst/>
          </a:prstGeom>
          <a:noFill/>
        </p:spPr>
        <p:txBody>
          <a:bodyPr wrap="square" rtlCol="0">
            <a:spAutoFit/>
          </a:bodyPr>
          <a:lstStyle/>
          <a:p>
            <a:r>
              <a:rPr lang="en-US" b="1" dirty="0">
                <a:latin typeface="+mj-lt"/>
                <a:cs typeface="Courier New" panose="02070309020205020404" pitchFamily="49" charset="0"/>
              </a:rPr>
              <a:t>Notes on HD mesh generation</a:t>
            </a:r>
          </a:p>
          <a:p>
            <a:pPr marL="171450" indent="-171450">
              <a:buFont typeface="Arial" panose="020B0604020202020204" pitchFamily="34" charset="0"/>
              <a:buChar char="•"/>
            </a:pPr>
            <a:r>
              <a:rPr lang="en-US" sz="1600" b="1" dirty="0">
                <a:latin typeface="+mj-lt"/>
                <a:cs typeface="Courier New" panose="02070309020205020404" pitchFamily="49" charset="0"/>
              </a:rPr>
              <a:t>Parameters</a:t>
            </a:r>
          </a:p>
          <a:p>
            <a:pPr marL="628650" lvl="1" indent="-171450">
              <a:buFont typeface="Arial" panose="020B0604020202020204" pitchFamily="34" charset="0"/>
              <a:buChar char="•"/>
            </a:pPr>
            <a:r>
              <a:rPr lang="en-US" sz="1200" b="1" dirty="0" err="1">
                <a:latin typeface="+mj-lt"/>
                <a:cs typeface="Courier New" panose="02070309020205020404" pitchFamily="49" charset="0"/>
              </a:rPr>
              <a:t>Facet_distance</a:t>
            </a:r>
            <a:r>
              <a:rPr lang="en-US" sz="1200" b="1" dirty="0">
                <a:latin typeface="+mj-lt"/>
                <a:cs typeface="Courier New" panose="02070309020205020404" pitchFamily="49" charset="0"/>
              </a:rPr>
              <a:t> = error tolerance at boundary for node positions</a:t>
            </a:r>
          </a:p>
          <a:p>
            <a:pPr marL="1085850" lvl="2" indent="-171450">
              <a:buFont typeface="Arial" panose="020B0604020202020204" pitchFamily="34" charset="0"/>
              <a:buChar char="•"/>
            </a:pPr>
            <a:r>
              <a:rPr lang="en-US" sz="1200" b="1" dirty="0">
                <a:latin typeface="+mj-lt"/>
                <a:cs typeface="Courier New" panose="02070309020205020404" pitchFamily="49" charset="0"/>
              </a:rPr>
              <a:t>Typically set to 2.0</a:t>
            </a:r>
          </a:p>
          <a:p>
            <a:pPr marL="628650" lvl="1" indent="-171450">
              <a:buFont typeface="Arial" panose="020B0604020202020204" pitchFamily="34" charset="0"/>
              <a:buChar char="•"/>
            </a:pPr>
            <a:r>
              <a:rPr lang="en-US" sz="1200" b="1" dirty="0" err="1">
                <a:latin typeface="+mj-lt"/>
                <a:cs typeface="Courier New" panose="02070309020205020404" pitchFamily="49" charset="0"/>
              </a:rPr>
              <a:t>Facet_size</a:t>
            </a:r>
            <a:r>
              <a:rPr lang="en-US" sz="1200" b="1" dirty="0">
                <a:latin typeface="+mj-lt"/>
                <a:cs typeface="Courier New" panose="02070309020205020404" pitchFamily="49" charset="0"/>
              </a:rPr>
              <a:t> = size of surface triangles of mesh</a:t>
            </a:r>
          </a:p>
          <a:p>
            <a:pPr marL="1085850" lvl="2" indent="-171450">
              <a:buFont typeface="Arial" panose="020B0604020202020204" pitchFamily="34" charset="0"/>
              <a:buChar char="•"/>
            </a:pPr>
            <a:r>
              <a:rPr lang="en-US" sz="1200" b="1" dirty="0">
                <a:latin typeface="+mj-lt"/>
                <a:cs typeface="Courier New" panose="02070309020205020404" pitchFamily="49" charset="0"/>
              </a:rPr>
              <a:t>Want to keep this as small as possible </a:t>
            </a:r>
            <a:r>
              <a:rPr lang="en-US" sz="1200" b="1" dirty="0" err="1">
                <a:latin typeface="+mj-lt"/>
                <a:cs typeface="Courier New" panose="02070309020205020404" pitchFamily="49" charset="0"/>
              </a:rPr>
              <a:t>bc</a:t>
            </a:r>
            <a:r>
              <a:rPr lang="en-US" sz="1200" b="1" dirty="0">
                <a:latin typeface="+mj-lt"/>
                <a:cs typeface="Courier New" panose="02070309020205020404" pitchFamily="49" charset="0"/>
              </a:rPr>
              <a:t> we want the surface to be highly faceted</a:t>
            </a:r>
          </a:p>
          <a:p>
            <a:pPr marL="1085850" lvl="2" indent="-171450">
              <a:buFont typeface="Arial" panose="020B0604020202020204" pitchFamily="34" charset="0"/>
              <a:buChar char="•"/>
            </a:pPr>
            <a:r>
              <a:rPr lang="en-US" sz="1200" b="1" dirty="0">
                <a:latin typeface="+mj-lt"/>
                <a:cs typeface="Courier New" panose="02070309020205020404" pitchFamily="49" charset="0"/>
              </a:rPr>
              <a:t>Typically set to 0.8</a:t>
            </a:r>
          </a:p>
          <a:p>
            <a:pPr marL="628650" lvl="1" indent="-171450">
              <a:buFont typeface="Arial" panose="020B0604020202020204" pitchFamily="34" charset="0"/>
              <a:buChar char="•"/>
            </a:pPr>
            <a:r>
              <a:rPr lang="en-US" sz="1200" b="1" dirty="0" err="1">
                <a:latin typeface="+mj-lt"/>
                <a:cs typeface="Courier New" panose="02070309020205020404" pitchFamily="49" charset="0"/>
              </a:rPr>
              <a:t>Cell_size</a:t>
            </a:r>
            <a:r>
              <a:rPr lang="en-US" sz="1200" b="1" dirty="0">
                <a:latin typeface="+mj-lt"/>
                <a:cs typeface="Courier New" panose="02070309020205020404" pitchFamily="49" charset="0"/>
              </a:rPr>
              <a:t> = size of internal tetrahedra</a:t>
            </a:r>
          </a:p>
          <a:p>
            <a:pPr marL="1085850" lvl="2" indent="-171450">
              <a:buFont typeface="Arial" panose="020B0604020202020204" pitchFamily="34" charset="0"/>
              <a:buChar char="•"/>
            </a:pPr>
            <a:r>
              <a:rPr lang="en-US" sz="1200" b="1" dirty="0">
                <a:latin typeface="+mj-lt"/>
                <a:cs typeface="Courier New" panose="02070309020205020404" pitchFamily="49" charset="0"/>
              </a:rPr>
              <a:t>This can be changed depending on if the total number of nodes in the mesh is &gt; 999,999</a:t>
            </a:r>
          </a:p>
          <a:p>
            <a:pPr marL="1085850" lvl="2" indent="-171450">
              <a:buFont typeface="Arial" panose="020B0604020202020204" pitchFamily="34" charset="0"/>
              <a:buChar char="•"/>
            </a:pPr>
            <a:r>
              <a:rPr lang="en-US" sz="1200" b="1" dirty="0">
                <a:latin typeface="+mj-lt"/>
                <a:cs typeface="Courier New" panose="02070309020205020404" pitchFamily="49" charset="0"/>
              </a:rPr>
              <a:t>Typically set to 1.0</a:t>
            </a:r>
          </a:p>
          <a:p>
            <a:endParaRPr lang="en-US" sz="1200" b="1" dirty="0">
              <a:latin typeface="+mj-lt"/>
              <a:cs typeface="Courier New" panose="02070309020205020404" pitchFamily="49" charset="0"/>
            </a:endParaRPr>
          </a:p>
          <a:p>
            <a:pPr marL="171450" indent="-171450">
              <a:buFont typeface="Arial" panose="020B0604020202020204" pitchFamily="34" charset="0"/>
              <a:buChar char="•"/>
            </a:pPr>
            <a:r>
              <a:rPr lang="en-US" sz="1600" b="1" dirty="0">
                <a:latin typeface="+mj-lt"/>
                <a:cs typeface="Courier New" panose="02070309020205020404" pitchFamily="49" charset="0"/>
              </a:rPr>
              <a:t>Possible Error</a:t>
            </a:r>
          </a:p>
          <a:p>
            <a:pPr marL="171450" indent="-171450">
              <a:buFont typeface="Arial" panose="020B0604020202020204" pitchFamily="34" charset="0"/>
              <a:buChar char="•"/>
            </a:pPr>
            <a:r>
              <a:rPr lang="en-US" sz="1200" b="1" dirty="0">
                <a:latin typeface="+mj-lt"/>
                <a:cs typeface="Courier New" panose="02070309020205020404" pitchFamily="49" charset="0"/>
              </a:rPr>
              <a:t>File I/O Error:</a:t>
            </a:r>
          </a:p>
          <a:p>
            <a:pPr marL="628650" lvl="1" indent="-171450">
              <a:buFont typeface="Arial" panose="020B0604020202020204" pitchFamily="34" charset="0"/>
              <a:buChar char="•"/>
            </a:pPr>
            <a:r>
              <a:rPr lang="en-US" sz="1200" b="1" dirty="0">
                <a:latin typeface="+mj-lt"/>
                <a:cs typeface="Courier New" panose="02070309020205020404" pitchFamily="49" charset="0"/>
              </a:rPr>
              <a:t>Solution: delete all mesh files in your output directory, change the </a:t>
            </a:r>
            <a:r>
              <a:rPr lang="en-US" sz="1200" b="1" dirty="0" err="1">
                <a:latin typeface="+mj-lt"/>
                <a:cs typeface="Courier New" panose="02070309020205020404" pitchFamily="49" charset="0"/>
              </a:rPr>
              <a:t>meshname</a:t>
            </a:r>
            <a:r>
              <a:rPr lang="en-US" sz="1200" b="1" dirty="0">
                <a:latin typeface="+mj-lt"/>
                <a:cs typeface="Courier New" panose="02070309020205020404" pitchFamily="49" charset="0"/>
              </a:rPr>
              <a:t> variable to a new name and re-run</a:t>
            </a:r>
          </a:p>
          <a:p>
            <a:pPr marL="1085850" lvl="2" indent="-171450">
              <a:buFont typeface="Arial" panose="020B0604020202020204" pitchFamily="34" charset="0"/>
              <a:buChar char="•"/>
            </a:pPr>
            <a:r>
              <a:rPr lang="en-US" sz="1200" b="1" dirty="0">
                <a:latin typeface="+mj-lt"/>
                <a:cs typeface="Courier New" panose="02070309020205020404" pitchFamily="49" charset="0"/>
              </a:rPr>
              <a:t>Ex: ‘_HD_Mesh1’ </a:t>
            </a:r>
            <a:r>
              <a:rPr lang="en-US" sz="1200" b="1" dirty="0">
                <a:latin typeface="+mj-lt"/>
                <a:cs typeface="Courier New" panose="02070309020205020404" pitchFamily="49" charset="0"/>
                <a:sym typeface="Wingdings" panose="05000000000000000000" pitchFamily="2" charset="2"/>
              </a:rPr>
              <a:t> ‘_HD_Mesh0’</a:t>
            </a:r>
            <a:endParaRPr lang="en-US" sz="1200" b="1" dirty="0">
              <a:latin typeface="+mj-lt"/>
              <a:cs typeface="Courier New" panose="02070309020205020404" pitchFamily="49" charset="0"/>
            </a:endParaRPr>
          </a:p>
          <a:p>
            <a:pPr marL="628650" lvl="1" indent="-171450">
              <a:buFont typeface="Arial" panose="020B0604020202020204" pitchFamily="34" charset="0"/>
              <a:buChar char="•"/>
            </a:pPr>
            <a:r>
              <a:rPr lang="en-US" sz="1200" b="1" dirty="0">
                <a:latin typeface="+mj-lt"/>
                <a:cs typeface="Courier New" panose="02070309020205020404" pitchFamily="49" charset="0"/>
              </a:rPr>
              <a:t>Make sure you delete these files from the file manager, and NOT within </a:t>
            </a:r>
            <a:r>
              <a:rPr lang="en-US" sz="1200" b="1" dirty="0" err="1">
                <a:latin typeface="+mj-lt"/>
                <a:cs typeface="Courier New" panose="02070309020205020404" pitchFamily="49" charset="0"/>
              </a:rPr>
              <a:t>matlab</a:t>
            </a:r>
            <a:endParaRPr lang="en-US" sz="1200" b="1" dirty="0">
              <a:latin typeface="+mj-lt"/>
              <a:cs typeface="Courier New" panose="02070309020205020404" pitchFamily="49" charset="0"/>
            </a:endParaRPr>
          </a:p>
          <a:p>
            <a:pPr marL="628650" lvl="1" indent="-171450">
              <a:buFont typeface="Arial" panose="020B0604020202020204" pitchFamily="34" charset="0"/>
              <a:buChar char="•"/>
            </a:pPr>
            <a:r>
              <a:rPr lang="en-US" sz="1200" b="1" dirty="0">
                <a:latin typeface="+mj-lt"/>
                <a:cs typeface="Courier New" panose="02070309020205020404" pitchFamily="49" charset="0"/>
              </a:rPr>
              <a:t>If the above doesn’t work, create an entirely new output directory, make that directory your current folder, then re-run lines 149-168</a:t>
            </a:r>
          </a:p>
        </p:txBody>
      </p:sp>
      <p:pic>
        <p:nvPicPr>
          <p:cNvPr id="7" name="Picture 6" descr="Graphical user interface, application, Word&#10;&#10;Description automatically generated">
            <a:extLst>
              <a:ext uri="{FF2B5EF4-FFF2-40B4-BE49-F238E27FC236}">
                <a16:creationId xmlns:a16="http://schemas.microsoft.com/office/drawing/2014/main" id="{7ADEAD0C-D0FD-3E3E-B4F3-E55E09DD4D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4754" y="5829394"/>
            <a:ext cx="4317451" cy="834897"/>
          </a:xfrm>
          <a:prstGeom prst="rect">
            <a:avLst/>
          </a:prstGeom>
        </p:spPr>
      </p:pic>
      <p:pic>
        <p:nvPicPr>
          <p:cNvPr id="2" name="Picture 1"/>
          <p:cNvPicPr>
            <a:picLocks noChangeAspect="1"/>
          </p:cNvPicPr>
          <p:nvPr/>
        </p:nvPicPr>
        <p:blipFill>
          <a:blip r:embed="rId3"/>
          <a:stretch>
            <a:fillRect/>
          </a:stretch>
        </p:blipFill>
        <p:spPr>
          <a:xfrm>
            <a:off x="8524437" y="4995957"/>
            <a:ext cx="2771775" cy="1666875"/>
          </a:xfrm>
          <a:prstGeom prst="rect">
            <a:avLst/>
          </a:prstGeom>
        </p:spPr>
      </p:pic>
      <p:sp>
        <p:nvSpPr>
          <p:cNvPr id="3" name="TextBox 2"/>
          <p:cNvSpPr txBox="1"/>
          <p:nvPr/>
        </p:nvSpPr>
        <p:spPr>
          <a:xfrm>
            <a:off x="7873550" y="4636736"/>
            <a:ext cx="4073551" cy="369332"/>
          </a:xfrm>
          <a:prstGeom prst="rect">
            <a:avLst/>
          </a:prstGeom>
          <a:noFill/>
        </p:spPr>
        <p:txBody>
          <a:bodyPr wrap="none" rtlCol="0">
            <a:spAutoFit/>
          </a:bodyPr>
          <a:lstStyle/>
          <a:p>
            <a:r>
              <a:rPr lang="en-US" dirty="0"/>
              <a:t>Files to delete if File I/O Error occurs</a:t>
            </a:r>
          </a:p>
        </p:txBody>
      </p:sp>
      <p:sp>
        <p:nvSpPr>
          <p:cNvPr id="6" name="TextBox 5"/>
          <p:cNvSpPr txBox="1"/>
          <p:nvPr/>
        </p:nvSpPr>
        <p:spPr>
          <a:xfrm>
            <a:off x="3382183" y="5460062"/>
            <a:ext cx="3142592" cy="369332"/>
          </a:xfrm>
          <a:prstGeom prst="rect">
            <a:avLst/>
          </a:prstGeom>
          <a:noFill/>
        </p:spPr>
        <p:txBody>
          <a:bodyPr wrap="none" rtlCol="0">
            <a:spAutoFit/>
          </a:bodyPr>
          <a:lstStyle/>
          <a:p>
            <a:r>
              <a:rPr lang="en-US" dirty="0"/>
              <a:t>Pop-up box for File I/O Error</a:t>
            </a:r>
          </a:p>
        </p:txBody>
      </p:sp>
      <p:sp>
        <p:nvSpPr>
          <p:cNvPr id="4" name="Slide Number Placeholder 3">
            <a:extLst>
              <a:ext uri="{FF2B5EF4-FFF2-40B4-BE49-F238E27FC236}">
                <a16:creationId xmlns:a16="http://schemas.microsoft.com/office/drawing/2014/main" id="{27D6CBA3-9294-36AA-7E05-F6519A26C71A}"/>
              </a:ext>
            </a:extLst>
          </p:cNvPr>
          <p:cNvSpPr>
            <a:spLocks noGrp="1"/>
          </p:cNvSpPr>
          <p:nvPr>
            <p:ph type="sldNum" sz="quarter" idx="12"/>
          </p:nvPr>
        </p:nvSpPr>
        <p:spPr/>
        <p:txBody>
          <a:bodyPr/>
          <a:lstStyle/>
          <a:p>
            <a:fld id="{A6EA515B-EB3D-473C-ADE9-FD8348C61D57}" type="slidenum">
              <a:rPr lang="en-US" smtClean="0"/>
              <a:t>30</a:t>
            </a:fld>
            <a:endParaRPr lang="en-US"/>
          </a:p>
        </p:txBody>
      </p:sp>
    </p:spTree>
    <p:extLst>
      <p:ext uri="{BB962C8B-B14F-4D97-AF65-F5344CB8AC3E}">
        <p14:creationId xmlns:p14="http://schemas.microsoft.com/office/powerpoint/2010/main" val="2975175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HD mesh</a:t>
            </a:r>
          </a:p>
        </p:txBody>
      </p:sp>
      <p:sp>
        <p:nvSpPr>
          <p:cNvPr id="7" name="TextBox 6"/>
          <p:cNvSpPr txBox="1"/>
          <p:nvPr/>
        </p:nvSpPr>
        <p:spPr>
          <a:xfrm>
            <a:off x="148281" y="3297718"/>
            <a:ext cx="3481327" cy="2862322"/>
          </a:xfrm>
          <a:prstGeom prst="rect">
            <a:avLst/>
          </a:prstGeom>
          <a:noFill/>
        </p:spPr>
        <p:txBody>
          <a:bodyPr wrap="square" rtlCol="0">
            <a:spAutoFit/>
          </a:bodyPr>
          <a:lstStyle/>
          <a:p>
            <a:r>
              <a:rPr lang="en-US" sz="1200" b="1" dirty="0">
                <a:solidFill>
                  <a:srgbClr val="228B22"/>
                </a:solidFill>
                <a:latin typeface="Courier New" panose="02070309020205020404" pitchFamily="49" charset="0"/>
              </a:rPr>
              <a:t>% get relaxed </a:t>
            </a:r>
            <a:r>
              <a:rPr lang="en-US" sz="1200" b="1" dirty="0" err="1">
                <a:solidFill>
                  <a:srgbClr val="228B22"/>
                </a:solidFill>
                <a:latin typeface="Courier New" panose="02070309020205020404" pitchFamily="49" charset="0"/>
              </a:rPr>
              <a:t>optode</a:t>
            </a:r>
            <a:r>
              <a:rPr lang="en-US" sz="1200" b="1" dirty="0">
                <a:solidFill>
                  <a:srgbClr val="228B22"/>
                </a:solidFill>
                <a:latin typeface="Courier New" panose="02070309020205020404" pitchFamily="49" charset="0"/>
              </a:rPr>
              <a:t> positions from Hummingbird</a:t>
            </a:r>
            <a:endParaRPr lang="en-US" sz="1200" b="1" dirty="0">
              <a:solidFill>
                <a:srgbClr val="228B22"/>
              </a:solidFill>
              <a:latin typeface="Arial" panose="020B0604020202020204" pitchFamily="34" charset="0"/>
              <a:cs typeface="Arial" panose="020B0604020202020204" pitchFamily="34" charset="0"/>
            </a:endParaRPr>
          </a:p>
          <a:p>
            <a:endParaRPr lang="en-US" sz="1200" b="1" dirty="0">
              <a:solidFill>
                <a:srgbClr val="228B22"/>
              </a:solidFill>
              <a:latin typeface="Arial" panose="020B0604020202020204" pitchFamily="34" charset="0"/>
              <a:cs typeface="Arial" panose="020B0604020202020204" pitchFamily="34" charset="0"/>
            </a:endParaRPr>
          </a:p>
          <a:p>
            <a:r>
              <a:rPr lang="en-US" sz="1200" b="1" dirty="0">
                <a:solidFill>
                  <a:srgbClr val="228B22"/>
                </a:solidFill>
                <a:latin typeface="Courier New" panose="02070309020205020404" pitchFamily="49" charset="0"/>
              </a:rPr>
              <a:t>% input structure</a:t>
            </a:r>
          </a:p>
          <a:p>
            <a:r>
              <a:rPr lang="en-US" sz="1200" b="1" dirty="0" err="1">
                <a:latin typeface="Courier New" panose="02070309020205020404" pitchFamily="49" charset="0"/>
              </a:rPr>
              <a:t>ds_HD</a:t>
            </a:r>
            <a:r>
              <a:rPr lang="en-US" sz="1200" b="1" dirty="0">
                <a:latin typeface="Courier New" panose="02070309020205020404" pitchFamily="49" charset="0"/>
              </a:rPr>
              <a:t> = </a:t>
            </a:r>
            <a:r>
              <a:rPr lang="en-US" sz="1200" b="1" dirty="0" err="1">
                <a:latin typeface="Courier New" panose="02070309020205020404" pitchFamily="49" charset="0"/>
              </a:rPr>
              <a:t>DataStorage</a:t>
            </a:r>
            <a:r>
              <a:rPr lang="en-US" sz="1200" b="1" dirty="0">
                <a:latin typeface="Courier New" panose="02070309020205020404" pitchFamily="49" charset="0"/>
              </a:rPr>
              <a:t>();</a:t>
            </a:r>
          </a:p>
          <a:p>
            <a:r>
              <a:rPr lang="en-US" sz="1200" b="1" dirty="0" err="1">
                <a:latin typeface="Courier New" panose="02070309020205020404" pitchFamily="49" charset="0"/>
              </a:rPr>
              <a:t>ds_HD.dI.tpos</a:t>
            </a:r>
            <a:r>
              <a:rPr lang="en-US" sz="1200" b="1" dirty="0">
                <a:latin typeface="Courier New" panose="02070309020205020404" pitchFamily="49" charset="0"/>
              </a:rPr>
              <a:t> = </a:t>
            </a:r>
            <a:r>
              <a:rPr lang="en-US" sz="1200" b="1" dirty="0" err="1">
                <a:latin typeface="Courier New" panose="02070309020205020404" pitchFamily="49" charset="0"/>
              </a:rPr>
              <a:t>tposNew</a:t>
            </a:r>
            <a:r>
              <a:rPr lang="en-US" sz="1200" b="1" dirty="0">
                <a:latin typeface="Courier New" panose="02070309020205020404" pitchFamily="49" charset="0"/>
              </a:rPr>
              <a:t>;       </a:t>
            </a:r>
          </a:p>
          <a:p>
            <a:r>
              <a:rPr lang="en-US" sz="1200" b="1" dirty="0" err="1">
                <a:latin typeface="Courier New" panose="02070309020205020404" pitchFamily="49" charset="0"/>
              </a:rPr>
              <a:t>ds_HD.dI.mesh</a:t>
            </a:r>
            <a:r>
              <a:rPr lang="en-US" sz="1200" b="1" dirty="0">
                <a:latin typeface="Courier New" panose="02070309020205020404" pitchFamily="49" charset="0"/>
              </a:rPr>
              <a:t> = </a:t>
            </a:r>
            <a:r>
              <a:rPr lang="en-US" sz="1200" b="1" dirty="0" err="1">
                <a:latin typeface="Courier New" panose="02070309020205020404" pitchFamily="49" charset="0"/>
              </a:rPr>
              <a:t>visMeshHD</a:t>
            </a:r>
            <a:r>
              <a:rPr lang="en-US" sz="1200" b="1" dirty="0">
                <a:latin typeface="Courier New" panose="02070309020205020404" pitchFamily="49" charset="0"/>
              </a:rPr>
              <a:t>;</a:t>
            </a:r>
          </a:p>
          <a:p>
            <a:r>
              <a:rPr lang="en-US" sz="1200" b="1" dirty="0" err="1">
                <a:latin typeface="Courier New" panose="02070309020205020404" pitchFamily="49" charset="0"/>
              </a:rPr>
              <a:t>ds_HD.dI.pM</a:t>
            </a:r>
            <a:r>
              <a:rPr lang="en-US" sz="1200" b="1" dirty="0">
                <a:latin typeface="Courier New" panose="02070309020205020404" pitchFamily="49" charset="0"/>
              </a:rPr>
              <a:t> = </a:t>
            </a:r>
            <a:r>
              <a:rPr lang="en-US" sz="1200" b="1" dirty="0" err="1">
                <a:latin typeface="Courier New" panose="02070309020205020404" pitchFamily="49" charset="0"/>
              </a:rPr>
              <a:t>pM</a:t>
            </a:r>
            <a:r>
              <a:rPr lang="en-US" sz="1200" b="1" dirty="0">
                <a:latin typeface="Courier New" panose="02070309020205020404" pitchFamily="49" charset="0"/>
              </a:rPr>
              <a:t>;</a:t>
            </a:r>
          </a:p>
          <a:p>
            <a:r>
              <a:rPr lang="en-US" sz="1200" b="1" dirty="0" err="1">
                <a:latin typeface="Courier New" panose="02070309020205020404" pitchFamily="49" charset="0"/>
              </a:rPr>
              <a:t>ds_HD.dI.paramsFoci</a:t>
            </a:r>
            <a:r>
              <a:rPr lang="en-US" sz="1200" b="1" dirty="0">
                <a:latin typeface="Courier New" panose="02070309020205020404" pitchFamily="49" charset="0"/>
              </a:rPr>
              <a:t> = </a:t>
            </a:r>
            <a:r>
              <a:rPr lang="en-US" sz="1200" b="1" dirty="0" err="1">
                <a:latin typeface="Courier New" panose="02070309020205020404" pitchFamily="49" charset="0"/>
              </a:rPr>
              <a:t>paramsFoci</a:t>
            </a:r>
            <a:r>
              <a:rPr lang="en-US" sz="1200" b="1" dirty="0">
                <a:latin typeface="Courier New" panose="02070309020205020404" pitchFamily="49" charset="0"/>
              </a:rPr>
              <a:t>;</a:t>
            </a:r>
          </a:p>
          <a:p>
            <a:r>
              <a:rPr lang="en-US" sz="1200" b="1" dirty="0" err="1">
                <a:latin typeface="Courier New" panose="02070309020205020404" pitchFamily="49" charset="0"/>
              </a:rPr>
              <a:t>ds_HD.dI.Ns</a:t>
            </a:r>
            <a:r>
              <a:rPr lang="en-US" sz="1200" b="1" dirty="0">
                <a:latin typeface="Courier New" panose="02070309020205020404" pitchFamily="49" charset="0"/>
              </a:rPr>
              <a:t> = Ns;</a:t>
            </a:r>
          </a:p>
          <a:p>
            <a:r>
              <a:rPr lang="en-US" sz="1200" b="1" dirty="0" err="1">
                <a:latin typeface="Courier New" panose="02070309020205020404" pitchFamily="49" charset="0"/>
              </a:rPr>
              <a:t>ds_HD.dI.rad</a:t>
            </a:r>
            <a:r>
              <a:rPr lang="en-US" sz="1200" b="1" dirty="0">
                <a:latin typeface="Courier New" panose="02070309020205020404" pitchFamily="49" charset="0"/>
              </a:rPr>
              <a:t> = rad;</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run hummingbird</a:t>
            </a:r>
          </a:p>
          <a:p>
            <a:r>
              <a:rPr lang="en-US" sz="1200" b="1" dirty="0" err="1">
                <a:latin typeface="Courier New" panose="02070309020205020404" pitchFamily="49" charset="0"/>
              </a:rPr>
              <a:t>myapp</a:t>
            </a:r>
            <a:r>
              <a:rPr lang="en-US" sz="1200" b="1" dirty="0">
                <a:latin typeface="Courier New" panose="02070309020205020404" pitchFamily="49" charset="0"/>
              </a:rPr>
              <a:t>=Hummingbird(</a:t>
            </a:r>
            <a:r>
              <a:rPr lang="en-US" sz="1200" b="1" dirty="0" err="1">
                <a:latin typeface="Courier New" panose="02070309020205020404" pitchFamily="49" charset="0"/>
              </a:rPr>
              <a:t>ds_HD</a:t>
            </a:r>
            <a:r>
              <a:rPr lang="en-US" sz="1200" b="1" dirty="0">
                <a:latin typeface="Courier New" panose="02070309020205020404" pitchFamily="49" charset="0"/>
              </a:rPr>
              <a:t>);</a:t>
            </a:r>
          </a:p>
          <a:p>
            <a:r>
              <a:rPr lang="en-US" sz="1200" b="1" dirty="0">
                <a:latin typeface="Courier New" panose="02070309020205020404" pitchFamily="49" charset="0"/>
              </a:rPr>
              <a:t>while </a:t>
            </a:r>
            <a:r>
              <a:rPr lang="en-US" sz="1200" b="1" dirty="0" err="1">
                <a:latin typeface="Courier New" panose="02070309020205020404" pitchFamily="49" charset="0"/>
              </a:rPr>
              <a:t>isvalid</a:t>
            </a:r>
            <a:r>
              <a:rPr lang="en-US" sz="1200" b="1" dirty="0">
                <a:latin typeface="Courier New" panose="02070309020205020404" pitchFamily="49" charset="0"/>
              </a:rPr>
              <a:t>(</a:t>
            </a:r>
            <a:r>
              <a:rPr lang="en-US" sz="1200" b="1" dirty="0" err="1">
                <a:latin typeface="Courier New" panose="02070309020205020404" pitchFamily="49" charset="0"/>
              </a:rPr>
              <a:t>myapp</a:t>
            </a:r>
            <a:r>
              <a:rPr lang="en-US" sz="1200" b="1" dirty="0">
                <a:latin typeface="Courier New" panose="02070309020205020404" pitchFamily="49" charset="0"/>
              </a:rPr>
              <a:t>);pause(0.1);end</a:t>
            </a:r>
          </a:p>
        </p:txBody>
      </p:sp>
      <p:sp>
        <p:nvSpPr>
          <p:cNvPr id="26" name="Rounded Rectangle 20">
            <a:extLst>
              <a:ext uri="{FF2B5EF4-FFF2-40B4-BE49-F238E27FC236}">
                <a16:creationId xmlns:a16="http://schemas.microsoft.com/office/drawing/2014/main" id="{D3E782AB-1227-CFC2-397E-4274537EED0F}"/>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7" name="Straight Arrow Connector 26">
            <a:extLst>
              <a:ext uri="{FF2B5EF4-FFF2-40B4-BE49-F238E27FC236}">
                <a16:creationId xmlns:a16="http://schemas.microsoft.com/office/drawing/2014/main" id="{4722CC0A-A9C8-E64B-5066-5A35D275001D}"/>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2">
            <a:extLst>
              <a:ext uri="{FF2B5EF4-FFF2-40B4-BE49-F238E27FC236}">
                <a16:creationId xmlns:a16="http://schemas.microsoft.com/office/drawing/2014/main" id="{A2EB02D8-C75E-AF38-687B-3FEDC8E4B102}"/>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9" name="Straight Arrow Connector 28">
            <a:extLst>
              <a:ext uri="{FF2B5EF4-FFF2-40B4-BE49-F238E27FC236}">
                <a16:creationId xmlns:a16="http://schemas.microsoft.com/office/drawing/2014/main" id="{BB8A5F8C-C16C-ACC1-C39C-86BF50D20CF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7">
            <a:extLst>
              <a:ext uri="{FF2B5EF4-FFF2-40B4-BE49-F238E27FC236}">
                <a16:creationId xmlns:a16="http://schemas.microsoft.com/office/drawing/2014/main" id="{01632A59-D4CC-2329-600C-F73CD4F650EA}"/>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1" name="Straight Arrow Connector 30">
            <a:extLst>
              <a:ext uri="{FF2B5EF4-FFF2-40B4-BE49-F238E27FC236}">
                <a16:creationId xmlns:a16="http://schemas.microsoft.com/office/drawing/2014/main" id="{C0E9E97D-5E52-8D7C-872C-ADFE18106178}"/>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23">
            <a:extLst>
              <a:ext uri="{FF2B5EF4-FFF2-40B4-BE49-F238E27FC236}">
                <a16:creationId xmlns:a16="http://schemas.microsoft.com/office/drawing/2014/main" id="{33990F0D-28E4-5782-C39B-66FA4662DAD1}"/>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3" name="Straight Arrow Connector 32">
            <a:extLst>
              <a:ext uri="{FF2B5EF4-FFF2-40B4-BE49-F238E27FC236}">
                <a16:creationId xmlns:a16="http://schemas.microsoft.com/office/drawing/2014/main" id="{9A3B69F5-DA7B-5265-3D55-4156F384BE5F}"/>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23">
            <a:extLst>
              <a:ext uri="{FF2B5EF4-FFF2-40B4-BE49-F238E27FC236}">
                <a16:creationId xmlns:a16="http://schemas.microsoft.com/office/drawing/2014/main" id="{5D3CE749-A3F1-A57A-B31A-CBD39BA5EB33}"/>
              </a:ext>
            </a:extLst>
          </p:cNvPr>
          <p:cNvSpPr/>
          <p:nvPr/>
        </p:nvSpPr>
        <p:spPr>
          <a:xfrm>
            <a:off x="9048536" y="339482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cxnSp>
        <p:nvCxnSpPr>
          <p:cNvPr id="35" name="Straight Arrow Connector 34">
            <a:extLst>
              <a:ext uri="{FF2B5EF4-FFF2-40B4-BE49-F238E27FC236}">
                <a16:creationId xmlns:a16="http://schemas.microsoft.com/office/drawing/2014/main" id="{EA10DCD6-0C3D-48EE-DC91-5DA83CA6E356}"/>
              </a:ext>
            </a:extLst>
          </p:cNvPr>
          <p:cNvCxnSpPr>
            <a:cxnSpLocks/>
          </p:cNvCxnSpPr>
          <p:nvPr/>
        </p:nvCxnSpPr>
        <p:spPr>
          <a:xfrm>
            <a:off x="10228648" y="3826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6" name="Rounded Rectangle 23">
            <a:extLst>
              <a:ext uri="{FF2B5EF4-FFF2-40B4-BE49-F238E27FC236}">
                <a16:creationId xmlns:a16="http://schemas.microsoft.com/office/drawing/2014/main" id="{89FDD0FE-B77D-06ED-4132-985706EA6222}"/>
              </a:ext>
            </a:extLst>
          </p:cNvPr>
          <p:cNvSpPr/>
          <p:nvPr/>
        </p:nvSpPr>
        <p:spPr>
          <a:xfrm>
            <a:off x="9048536" y="4166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1" name="Rectangle 20">
            <a:extLst>
              <a:ext uri="{FF2B5EF4-FFF2-40B4-BE49-F238E27FC236}">
                <a16:creationId xmlns:a16="http://schemas.microsoft.com/office/drawing/2014/main" id="{8D756365-639B-F5A0-69A2-02A75EAD2BF8}"/>
              </a:ext>
            </a:extLst>
          </p:cNvPr>
          <p:cNvSpPr/>
          <p:nvPr/>
        </p:nvSpPr>
        <p:spPr>
          <a:xfrm>
            <a:off x="148280" y="1002566"/>
            <a:ext cx="8394355" cy="2462213"/>
          </a:xfrm>
          <a:prstGeom prst="rect">
            <a:avLst/>
          </a:prstGeom>
        </p:spPr>
        <p:txBody>
          <a:bodyPr wrap="square">
            <a:spAutoFit/>
          </a:bodyPr>
          <a:lstStyle/>
          <a:p>
            <a:r>
              <a:rPr lang="en-US" sz="1400" b="1" dirty="0">
                <a:latin typeface="Arial" panose="020B0604020202020204" pitchFamily="34" charset="0"/>
                <a:cs typeface="Arial" panose="020B0604020202020204" pitchFamily="34" charset="0"/>
              </a:rPr>
              <a:t>This time, since the HD mesh is in the same space that the LD mesh was, the grid will already be lined up and sitting on the mesh when hummingbird starts. You’ll need to move it away from the mesh and re-relax the grid back onto the mesh</a:t>
            </a:r>
          </a:p>
          <a:p>
            <a:pPr marL="342900" indent="-342900">
              <a:buFont typeface="+mj-lt"/>
              <a:buAutoNum type="arabicPeriod"/>
            </a:pPr>
            <a:r>
              <a:rPr lang="en-US" sz="1400" b="1" dirty="0">
                <a:latin typeface="Arial" panose="020B0604020202020204" pitchFamily="34" charset="0"/>
                <a:cs typeface="Arial" panose="020B0604020202020204" pitchFamily="34" charset="0"/>
              </a:rPr>
              <a:t>Change the view to “XY View”</a:t>
            </a:r>
          </a:p>
          <a:p>
            <a:pPr marL="342900" indent="-342900">
              <a:buFont typeface="+mj-lt"/>
              <a:buAutoNum type="arabicPeriod"/>
            </a:pPr>
            <a:r>
              <a:rPr lang="en-US" sz="1400" b="1" dirty="0">
                <a:latin typeface="Arial" panose="020B0604020202020204" pitchFamily="34" charset="0"/>
                <a:cs typeface="Arial" panose="020B0604020202020204" pitchFamily="34" charset="0"/>
              </a:rPr>
              <a:t>Move the grid off the mesh by setting </a:t>
            </a:r>
            <a:r>
              <a:rPr lang="en-US" sz="1400" b="1" dirty="0" err="1">
                <a:latin typeface="Arial" panose="020B0604020202020204" pitchFamily="34" charset="0"/>
                <a:cs typeface="Arial" panose="020B0604020202020204" pitchFamily="34" charset="0"/>
              </a:rPr>
              <a:t>dy</a:t>
            </a:r>
            <a:r>
              <a:rPr lang="en-US" sz="1400" b="1" dirty="0">
                <a:latin typeface="Arial" panose="020B0604020202020204" pitchFamily="34" charset="0"/>
                <a:cs typeface="Arial" panose="020B0604020202020204" pitchFamily="34" charset="0"/>
              </a:rPr>
              <a:t> = -10</a:t>
            </a:r>
          </a:p>
          <a:p>
            <a:pPr marL="342900" indent="-342900">
              <a:buFont typeface="+mj-lt"/>
              <a:buAutoNum type="arabicPeriod"/>
            </a:pPr>
            <a:r>
              <a:rPr lang="en-US" sz="1400" b="1" dirty="0">
                <a:latin typeface="Arial" panose="020B0604020202020204" pitchFamily="34" charset="0"/>
                <a:cs typeface="Arial" panose="020B0604020202020204" pitchFamily="34" charset="0"/>
              </a:rPr>
              <a:t>Adjust the scale to 1.1 (this is the scale we used for the LD mesh too)</a:t>
            </a:r>
          </a:p>
          <a:p>
            <a:pPr marL="342900" indent="-342900">
              <a:buFont typeface="+mj-lt"/>
              <a:buAutoNum type="arabicPeriod"/>
            </a:pPr>
            <a:r>
              <a:rPr lang="en-US" sz="1400" b="1" dirty="0">
                <a:latin typeface="Arial" panose="020B0604020202020204" pitchFamily="34" charset="0"/>
                <a:cs typeface="Arial" panose="020B0604020202020204" pitchFamily="34" charset="0"/>
              </a:rPr>
              <a:t>Hit “Update Figure”</a:t>
            </a:r>
          </a:p>
          <a:p>
            <a:pPr marL="800100" lvl="1" indent="-342900">
              <a:buFont typeface="Arial" panose="020B0604020202020204" pitchFamily="34" charset="0"/>
              <a:buChar char="•"/>
            </a:pPr>
            <a:r>
              <a:rPr lang="en-US" sz="1400" b="1" dirty="0">
                <a:latin typeface="Arial" panose="020B0604020202020204" pitchFamily="34" charset="0"/>
                <a:cs typeface="Arial" panose="020B0604020202020204" pitchFamily="34" charset="0"/>
              </a:rPr>
              <a:t>Hummingbird’s GUI should now look like the image below</a:t>
            </a:r>
          </a:p>
          <a:p>
            <a:pPr marL="342900" indent="-342900">
              <a:buFont typeface="+mj-lt"/>
              <a:buAutoNum type="arabicPeriod"/>
            </a:pPr>
            <a:r>
              <a:rPr lang="en-US" sz="1400" b="1" dirty="0">
                <a:latin typeface="Arial" panose="020B0604020202020204" pitchFamily="34" charset="0"/>
                <a:cs typeface="Arial" panose="020B0604020202020204" pitchFamily="34" charset="0"/>
              </a:rPr>
              <a:t>Hit “Relax Mesh” and “Finalize” after the grid has been re-relaxed onto the mesh</a:t>
            </a:r>
          </a:p>
          <a:p>
            <a:pPr marL="342900" indent="-342900">
              <a:buFont typeface="+mj-lt"/>
              <a:buAutoNum type="arabicPeriod"/>
            </a:pPr>
            <a:endParaRPr 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p:txBody>
      </p:sp>
      <p:pic>
        <p:nvPicPr>
          <p:cNvPr id="22" name="Picture 21">
            <a:extLst>
              <a:ext uri="{FF2B5EF4-FFF2-40B4-BE49-F238E27FC236}">
                <a16:creationId xmlns:a16="http://schemas.microsoft.com/office/drawing/2014/main" id="{5628401E-1E67-1D9F-7533-8BCD8C8991E6}"/>
              </a:ext>
            </a:extLst>
          </p:cNvPr>
          <p:cNvPicPr>
            <a:picLocks noChangeAspect="1"/>
          </p:cNvPicPr>
          <p:nvPr/>
        </p:nvPicPr>
        <p:blipFill>
          <a:blip r:embed="rId3"/>
          <a:stretch>
            <a:fillRect/>
          </a:stretch>
        </p:blipFill>
        <p:spPr>
          <a:xfrm>
            <a:off x="3629608" y="3081959"/>
            <a:ext cx="5313044" cy="3776041"/>
          </a:xfrm>
          <a:prstGeom prst="rect">
            <a:avLst/>
          </a:prstGeom>
        </p:spPr>
      </p:pic>
      <p:sp>
        <p:nvSpPr>
          <p:cNvPr id="10" name="Arrow: Bent 9">
            <a:extLst>
              <a:ext uri="{FF2B5EF4-FFF2-40B4-BE49-F238E27FC236}">
                <a16:creationId xmlns:a16="http://schemas.microsoft.com/office/drawing/2014/main" id="{FAE6EA84-C3C8-A586-C1BB-080713193CAE}"/>
              </a:ext>
            </a:extLst>
          </p:cNvPr>
          <p:cNvSpPr/>
          <p:nvPr/>
        </p:nvSpPr>
        <p:spPr>
          <a:xfrm rot="5400000">
            <a:off x="6740344" y="1851625"/>
            <a:ext cx="802725" cy="2213885"/>
          </a:xfrm>
          <a:prstGeom prst="bentArrow">
            <a:avLst/>
          </a:prstGeom>
          <a:solidFill>
            <a:schemeClr val="accent2">
              <a:alpha val="34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pic>
        <p:nvPicPr>
          <p:cNvPr id="37" name="Picture 36">
            <a:extLst>
              <a:ext uri="{FF2B5EF4-FFF2-40B4-BE49-F238E27FC236}">
                <a16:creationId xmlns:a16="http://schemas.microsoft.com/office/drawing/2014/main" id="{5B67B6F7-C817-8835-C2A6-4A418DD0F64C}"/>
              </a:ext>
            </a:extLst>
          </p:cNvPr>
          <p:cNvPicPr>
            <a:picLocks noChangeAspect="1"/>
          </p:cNvPicPr>
          <p:nvPr/>
        </p:nvPicPr>
        <p:blipFill>
          <a:blip r:embed="rId4"/>
          <a:stretch>
            <a:fillRect/>
          </a:stretch>
        </p:blipFill>
        <p:spPr>
          <a:xfrm>
            <a:off x="9194060" y="4608173"/>
            <a:ext cx="2749322" cy="2249827"/>
          </a:xfrm>
          <a:prstGeom prst="rect">
            <a:avLst/>
          </a:prstGeom>
        </p:spPr>
      </p:pic>
      <p:sp>
        <p:nvSpPr>
          <p:cNvPr id="2" name="Slide Number Placeholder 1">
            <a:extLst>
              <a:ext uri="{FF2B5EF4-FFF2-40B4-BE49-F238E27FC236}">
                <a16:creationId xmlns:a16="http://schemas.microsoft.com/office/drawing/2014/main" id="{158D389D-5901-8E65-C8A7-26DD1663120B}"/>
              </a:ext>
            </a:extLst>
          </p:cNvPr>
          <p:cNvSpPr>
            <a:spLocks noGrp="1"/>
          </p:cNvSpPr>
          <p:nvPr>
            <p:ph type="sldNum" sz="quarter" idx="12"/>
          </p:nvPr>
        </p:nvSpPr>
        <p:spPr/>
        <p:txBody>
          <a:bodyPr/>
          <a:lstStyle/>
          <a:p>
            <a:fld id="{A6EA515B-EB3D-473C-ADE9-FD8348C61D57}" type="slidenum">
              <a:rPr lang="en-US" smtClean="0"/>
              <a:t>31</a:t>
            </a:fld>
            <a:endParaRPr lang="en-US"/>
          </a:p>
        </p:txBody>
      </p:sp>
    </p:spTree>
    <p:extLst>
      <p:ext uri="{BB962C8B-B14F-4D97-AF65-F5344CB8AC3E}">
        <p14:creationId xmlns:p14="http://schemas.microsoft.com/office/powerpoint/2010/main" val="10034436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Update pad info structure after running Hummingbird</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80" y="1150202"/>
            <a:ext cx="8394358" cy="4062651"/>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After the pad has been relaxed onto the HD mesh, we need to update the info structure with the new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locations</a:t>
            </a:r>
          </a:p>
          <a:p>
            <a:endParaRPr lang="en-US" b="1" dirty="0">
              <a:latin typeface="Arial" panose="020B0604020202020204" pitchFamily="34" charset="0"/>
              <a:cs typeface="Arial" panose="020B0604020202020204" pitchFamily="34" charset="0"/>
            </a:endParaRPr>
          </a:p>
          <a:p>
            <a:r>
              <a:rPr lang="en-US" sz="1200" b="1" dirty="0">
                <a:latin typeface="Courier New" panose="02070309020205020404" pitchFamily="49" charset="0"/>
                <a:cs typeface="Courier New" panose="02070309020205020404" pitchFamily="49" charset="0"/>
              </a:rPr>
              <a:t>info.optodes.spos3=</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(1:Ns,:);</a:t>
            </a:r>
          </a:p>
          <a:p>
            <a:r>
              <a:rPr lang="en-US" sz="1200" b="1" dirty="0">
                <a:latin typeface="Courier New" panose="02070309020205020404" pitchFamily="49" charset="0"/>
                <a:cs typeface="Courier New" panose="02070309020205020404" pitchFamily="49" charset="0"/>
              </a:rPr>
              <a:t>info.optodes.dpos3=</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((Ns+1):end,:);</a:t>
            </a:r>
          </a:p>
          <a:p>
            <a:r>
              <a:rPr lang="en-US" sz="1200" b="1" dirty="0">
                <a:latin typeface="Courier New" panose="02070309020205020404" pitchFamily="49" charset="0"/>
                <a:cs typeface="Courier New" panose="02070309020205020404" pitchFamily="49" charset="0"/>
              </a:rPr>
              <a:t>m=0;</a:t>
            </a:r>
          </a:p>
          <a:p>
            <a:r>
              <a:rPr lang="en-US" sz="1200" b="1" dirty="0">
                <a:latin typeface="Courier New" panose="02070309020205020404" pitchFamily="49" charset="0"/>
                <a:cs typeface="Courier New" panose="02070309020205020404" pitchFamily="49" charset="0"/>
              </a:rPr>
              <a:t>for d=1:Nd</a:t>
            </a:r>
          </a:p>
          <a:p>
            <a:r>
              <a:rPr lang="en-US" sz="1200" b="1" dirty="0">
                <a:latin typeface="Courier New" panose="02070309020205020404" pitchFamily="49" charset="0"/>
                <a:cs typeface="Courier New" panose="02070309020205020404" pitchFamily="49" charset="0"/>
              </a:rPr>
              <a:t>    for s=1:Ns</a:t>
            </a:r>
          </a:p>
          <a:p>
            <a:r>
              <a:rPr lang="en-US" sz="1200" b="1" dirty="0">
                <a:latin typeface="Courier New" panose="02070309020205020404" pitchFamily="49" charset="0"/>
                <a:cs typeface="Courier New" panose="02070309020205020404" pitchFamily="49" charset="0"/>
              </a:rPr>
              <a:t>        m=m+1;</a:t>
            </a:r>
          </a:p>
          <a:p>
            <a:r>
              <a:rPr lang="en-US" sz="1200" b="1" dirty="0">
                <a:latin typeface="Courier New" panose="02070309020205020404" pitchFamily="49" charset="0"/>
                <a:cs typeface="Courier New" panose="02070309020205020404" pitchFamily="49" charset="0"/>
              </a:rPr>
              <a:t>        info.pairs.r3d(m)=norm(</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(s,:)-</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d+Ns</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        info.pairs.r3d(m+(Ns*Nd))=info.pairs.r3d(m);</a:t>
            </a:r>
          </a:p>
          <a:p>
            <a:r>
              <a:rPr lang="en-US" sz="1200" b="1" dirty="0">
                <a:latin typeface="Courier New" panose="02070309020205020404" pitchFamily="49" charset="0"/>
                <a:cs typeface="Courier New" panose="02070309020205020404" pitchFamily="49" charset="0"/>
              </a:rPr>
              <a:t>    end</a:t>
            </a:r>
          </a:p>
          <a:p>
            <a:r>
              <a:rPr lang="en-US" sz="1200" b="1" dirty="0">
                <a:latin typeface="Courier New" panose="02070309020205020404" pitchFamily="49" charset="0"/>
                <a:cs typeface="Courier New" panose="02070309020205020404" pitchFamily="49" charset="0"/>
              </a:rPr>
              <a:t>end</a:t>
            </a:r>
          </a:p>
          <a:p>
            <a:endParaRPr lang="en-US" sz="1200" b="1" dirty="0">
              <a:latin typeface="Courier New" panose="02070309020205020404" pitchFamily="49" charset="0"/>
              <a:cs typeface="Courier New" panose="02070309020205020404" pitchFamily="49" charset="0"/>
            </a:endParaRPr>
          </a:p>
          <a:p>
            <a:r>
              <a:rPr lang="en-US" sz="1200" b="1" dirty="0">
                <a:solidFill>
                  <a:srgbClr val="228B22"/>
                </a:solidFill>
                <a:latin typeface="Courier New" panose="02070309020205020404" pitchFamily="49" charset="0"/>
              </a:rPr>
              <a:t>% histogram of number of measurements per SD vs radius between SD pairs </a:t>
            </a:r>
            <a:r>
              <a:rPr lang="en-US" sz="1200" b="1" dirty="0" err="1">
                <a:latin typeface="Courier New" panose="02070309020205020404" pitchFamily="49" charset="0"/>
                <a:cs typeface="Courier New" panose="02070309020205020404" pitchFamily="49" charset="0"/>
              </a:rPr>
              <a:t>figure;histogram</a:t>
            </a:r>
            <a:r>
              <a:rPr lang="en-US" sz="1200" b="1" dirty="0">
                <a:latin typeface="Courier New" panose="02070309020205020404" pitchFamily="49" charset="0"/>
                <a:cs typeface="Courier New" panose="02070309020205020404" pitchFamily="49" charset="0"/>
              </a:rPr>
              <a:t>(info.pairs.r3d,1000);</a:t>
            </a:r>
            <a:r>
              <a:rPr lang="en-US" sz="1200" b="1" dirty="0" err="1">
                <a:latin typeface="Courier New" panose="02070309020205020404" pitchFamily="49" charset="0"/>
                <a:cs typeface="Courier New" panose="02070309020205020404" pitchFamily="49" charset="0"/>
              </a:rPr>
              <a:t>xlabel</a:t>
            </a:r>
            <a:r>
              <a:rPr lang="en-US" sz="1200" b="1" dirty="0">
                <a:latin typeface="Courier New" panose="02070309020205020404" pitchFamily="49" charset="0"/>
                <a:cs typeface="Courier New" panose="02070309020205020404" pitchFamily="49" charset="0"/>
              </a:rPr>
              <a:t>('R_S_D');</a:t>
            </a:r>
            <a:r>
              <a:rPr lang="en-US" sz="1200" b="1" dirty="0" err="1">
                <a:latin typeface="Courier New" panose="02070309020205020404" pitchFamily="49" charset="0"/>
                <a:cs typeface="Courier New" panose="02070309020205020404" pitchFamily="49" charset="0"/>
              </a:rPr>
              <a:t>ylabel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N_m_e_a_s</a:t>
            </a:r>
            <a:r>
              <a:rPr lang="en-US" sz="1200" b="1" dirty="0">
                <a:latin typeface="Courier New" panose="02070309020205020404" pitchFamily="49" charset="0"/>
                <a:cs typeface="Courier New" panose="02070309020205020404" pitchFamily="49" charset="0"/>
              </a:rPr>
              <a:t>');</a:t>
            </a:r>
          </a:p>
          <a:p>
            <a:endParaRPr lang="en-US" sz="1200" b="1" dirty="0">
              <a:latin typeface="Courier New" panose="02070309020205020404" pitchFamily="49" charset="0"/>
              <a:cs typeface="Courier New" panose="02070309020205020404" pitchFamily="49" charset="0"/>
            </a:endParaRPr>
          </a:p>
          <a:p>
            <a:r>
              <a:rPr lang="en-US" sz="1200" b="1" dirty="0">
                <a:solidFill>
                  <a:srgbClr val="228B22"/>
                </a:solidFill>
                <a:latin typeface="Courier New" panose="02070309020205020404" pitchFamily="49" charset="0"/>
              </a:rPr>
              <a:t>% save pad file </a:t>
            </a:r>
          </a:p>
          <a:p>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padname</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save(['Pad_',</a:t>
            </a:r>
            <a:r>
              <a:rPr lang="en-US" sz="1200" b="1" dirty="0" err="1">
                <a:latin typeface="Courier New" panose="02070309020205020404" pitchFamily="49" charset="0"/>
                <a:cs typeface="Courier New" panose="02070309020205020404" pitchFamily="49" charset="0"/>
              </a:rPr>
              <a:t>meshname</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,'_', '.mat'],'info')</a:t>
            </a:r>
          </a:p>
        </p:txBody>
      </p:sp>
      <p:sp>
        <p:nvSpPr>
          <p:cNvPr id="20" name="Right Brace 19">
            <a:extLst>
              <a:ext uri="{FF2B5EF4-FFF2-40B4-BE49-F238E27FC236}">
                <a16:creationId xmlns:a16="http://schemas.microsoft.com/office/drawing/2014/main"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FFD46855-CCDC-7DCA-2616-8149128EC8B8}"/>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pic>
        <p:nvPicPr>
          <p:cNvPr id="5" name="Picture 4">
            <a:extLst>
              <a:ext uri="{FF2B5EF4-FFF2-40B4-BE49-F238E27FC236}">
                <a16:creationId xmlns:a16="http://schemas.microsoft.com/office/drawing/2014/main" id="{E10EBD63-0918-5709-E11D-75AE1D2FF266}"/>
              </a:ext>
            </a:extLst>
          </p:cNvPr>
          <p:cNvPicPr>
            <a:picLocks noChangeAspect="1"/>
          </p:cNvPicPr>
          <p:nvPr/>
        </p:nvPicPr>
        <p:blipFill>
          <a:blip r:embed="rId2"/>
          <a:stretch>
            <a:fillRect/>
          </a:stretch>
        </p:blipFill>
        <p:spPr>
          <a:xfrm>
            <a:off x="7455981" y="4098783"/>
            <a:ext cx="3616973" cy="2759217"/>
          </a:xfrm>
          <a:prstGeom prst="rect">
            <a:avLst/>
          </a:prstGeom>
        </p:spPr>
      </p:pic>
      <p:sp>
        <p:nvSpPr>
          <p:cNvPr id="2" name="Slide Number Placeholder 1">
            <a:extLst>
              <a:ext uri="{FF2B5EF4-FFF2-40B4-BE49-F238E27FC236}">
                <a16:creationId xmlns:a16="http://schemas.microsoft.com/office/drawing/2014/main" id="{BFB7301F-249D-695C-4CE7-9E2E69A7ED5F}"/>
              </a:ext>
            </a:extLst>
          </p:cNvPr>
          <p:cNvSpPr>
            <a:spLocks noGrp="1"/>
          </p:cNvSpPr>
          <p:nvPr>
            <p:ph type="sldNum" sz="quarter" idx="12"/>
          </p:nvPr>
        </p:nvSpPr>
        <p:spPr/>
        <p:txBody>
          <a:bodyPr/>
          <a:lstStyle/>
          <a:p>
            <a:fld id="{A6EA515B-EB3D-473C-ADE9-FD8348C61D57}" type="slidenum">
              <a:rPr lang="en-US" smtClean="0"/>
              <a:t>32</a:t>
            </a:fld>
            <a:endParaRPr lang="en-US"/>
          </a:p>
        </p:txBody>
      </p:sp>
    </p:spTree>
    <p:extLst>
      <p:ext uri="{BB962C8B-B14F-4D97-AF65-F5344CB8AC3E}">
        <p14:creationId xmlns:p14="http://schemas.microsoft.com/office/powerpoint/2010/main" val="42156961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(1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80" y="1150202"/>
            <a:ext cx="8394358" cy="2308324"/>
          </a:xfrm>
          <a:prstGeom prst="rect">
            <a:avLst/>
          </a:prstGeom>
        </p:spPr>
        <p:txBody>
          <a:bodyPr wrap="square">
            <a:spAutoFit/>
          </a:bodyPr>
          <a:lstStyle/>
          <a:p>
            <a:pPr marL="342900" indent="-342900">
              <a:buAutoNum type="arabicPeriod"/>
            </a:pPr>
            <a:r>
              <a:rPr lang="en-US" b="1" dirty="0">
                <a:latin typeface="Arial" panose="020B0604020202020204" pitchFamily="34" charset="0"/>
                <a:cs typeface="Arial" panose="020B0604020202020204" pitchFamily="34" charset="0"/>
              </a:rPr>
              <a:t>Prepare mesh and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information for NIRFAST, then visualize</a:t>
            </a:r>
          </a:p>
          <a:p>
            <a:pPr marL="342900" indent="-342900">
              <a:buAutoNum type="arabicPeriod"/>
            </a:pPr>
            <a:endParaRPr lang="en-US" sz="1400" dirty="0">
              <a:latin typeface="Arial" panose="020B0604020202020204" pitchFamily="34" charset="0"/>
              <a:cs typeface="Arial" panose="020B0604020202020204" pitchFamily="34" charset="0"/>
            </a:endParaRPr>
          </a:p>
          <a:p>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padname</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mesh=</a:t>
            </a:r>
            <a:r>
              <a:rPr lang="en-US" sz="1200" b="1" dirty="0" err="1">
                <a:latin typeface="Courier New" panose="02070309020205020404" pitchFamily="49" charset="0"/>
                <a:cs typeface="Courier New" panose="02070309020205020404" pitchFamily="49" charset="0"/>
              </a:rPr>
              <a:t>PrepareMeshForNIRFAST</a:t>
            </a:r>
            <a:r>
              <a:rPr lang="en-US" sz="1200" b="1" dirty="0">
                <a:latin typeface="Courier New" panose="02070309020205020404" pitchFamily="49" charset="0"/>
                <a:cs typeface="Courier New" panose="02070309020205020404" pitchFamily="49" charset="0"/>
              </a:rPr>
              <a:t>(mesh,[</a:t>
            </a:r>
            <a:r>
              <a:rPr lang="en-US" sz="1200" b="1" dirty="0" err="1">
                <a:latin typeface="Courier New" panose="02070309020205020404" pitchFamily="49" charset="0"/>
                <a:cs typeface="Courier New" panose="02070309020205020404" pitchFamily="49" charset="0"/>
              </a:rPr>
              <a:t>meshname</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tposNew</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PlotMeshSurface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mesh,pM</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PlotSD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(1:Ns,:),...</a:t>
            </a:r>
          </a:p>
          <a:p>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((Ns+1):end,:),'</a:t>
            </a:r>
            <a:r>
              <a:rPr lang="en-US" sz="1200" b="1" dirty="0">
                <a:latin typeface="Courier New" panose="02070309020205020404" pitchFamily="49" charset="0"/>
              </a:rPr>
              <a:t>render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gcf</a:t>
            </a:r>
            <a:r>
              <a:rPr lang="en-US" sz="1200" b="1" dirty="0">
                <a:latin typeface="Courier New" panose="02070309020205020404" pitchFamily="49" charset="0"/>
                <a:cs typeface="Courier New" panose="02070309020205020404" pitchFamily="49" charset="0"/>
              </a:rPr>
              <a:t>);</a:t>
            </a:r>
          </a:p>
          <a:p>
            <a:endParaRPr lang="en-US" sz="1400" dirty="0">
              <a:latin typeface="Arial" panose="020B0604020202020204" pitchFamily="34" charset="0"/>
              <a:cs typeface="Arial" panose="020B0604020202020204" pitchFamily="34" charset="0"/>
            </a:endParaRPr>
          </a:p>
          <a:p>
            <a:pPr marL="342900" indent="-342900">
              <a:buAutoNum type="arabicPeriod"/>
            </a:pPr>
            <a:endParaRPr lang="en-US" sz="1400" dirty="0">
              <a:latin typeface="Arial" panose="020B0604020202020204" pitchFamily="34" charset="0"/>
              <a:cs typeface="Arial" panose="020B0604020202020204" pitchFamily="34" charset="0"/>
            </a:endParaRPr>
          </a:p>
          <a:p>
            <a:pPr marL="342900" indent="-342900">
              <a:buFont typeface="+mj-lt"/>
              <a:buAutoNum type="arabicPeriod" startAt="2"/>
            </a:pPr>
            <a:r>
              <a:rPr lang="en-US" b="1" dirty="0">
                <a:latin typeface="Arial" panose="020B0604020202020204" pitchFamily="34" charset="0"/>
                <a:cs typeface="Arial" panose="020B0604020202020204" pitchFamily="34" charset="0"/>
              </a:rPr>
              <a:t>Visualize cap and mesh with portion cut out to make extra sure that optodes are not placed too far within the mesh</a:t>
            </a:r>
          </a:p>
        </p:txBody>
      </p:sp>
      <p:sp>
        <p:nvSpPr>
          <p:cNvPr id="2" name="Rectangle 1"/>
          <p:cNvSpPr/>
          <p:nvPr/>
        </p:nvSpPr>
        <p:spPr>
          <a:xfrm>
            <a:off x="148280" y="3402120"/>
            <a:ext cx="8394358" cy="1015663"/>
          </a:xfrm>
          <a:prstGeom prst="rect">
            <a:avLst/>
          </a:prstGeom>
        </p:spPr>
        <p:txBody>
          <a:bodyPr wrap="square">
            <a:spAutoFit/>
          </a:bodyPr>
          <a:lstStyle/>
          <a:p>
            <a:r>
              <a:rPr lang="en-US" sz="1200" b="1" dirty="0">
                <a:latin typeface="Courier New" panose="02070309020205020404" pitchFamily="49" charset="0"/>
                <a:cs typeface="Courier New" panose="02070309020205020404" pitchFamily="49" charset="0"/>
              </a:rPr>
              <a:t>m3=</a:t>
            </a:r>
            <a:r>
              <a:rPr lang="en-US" sz="1200" b="1" dirty="0" err="1">
                <a:latin typeface="Courier New" panose="02070309020205020404" pitchFamily="49" charset="0"/>
                <a:cs typeface="Courier New" panose="02070309020205020404" pitchFamily="49" charset="0"/>
              </a:rPr>
              <a:t>CutMesh</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mesh,intersect</a:t>
            </a:r>
            <a:r>
              <a:rPr lang="en-US" sz="1200" b="1" dirty="0">
                <a:latin typeface="Courier New" panose="02070309020205020404" pitchFamily="49" charset="0"/>
                <a:cs typeface="Courier New" panose="02070309020205020404" pitchFamily="49" charset="0"/>
              </a:rPr>
              <a:t>(find(</a:t>
            </a:r>
            <a:r>
              <a:rPr lang="en-US" sz="1200" b="1" dirty="0" err="1">
                <a:latin typeface="Courier New" panose="02070309020205020404" pitchFamily="49" charset="0"/>
                <a:cs typeface="Courier New" panose="02070309020205020404" pitchFamily="49" charset="0"/>
              </a:rPr>
              <a:t>mesh.nodes</a:t>
            </a:r>
            <a:r>
              <a:rPr lang="en-US" sz="1200" b="1" dirty="0">
                <a:latin typeface="Courier New" panose="02070309020205020404" pitchFamily="49" charset="0"/>
                <a:cs typeface="Courier New" panose="02070309020205020404" pitchFamily="49" charset="0"/>
              </a:rPr>
              <a:t>(:,3)&gt;0),find(</a:t>
            </a:r>
            <a:r>
              <a:rPr lang="en-US" sz="1200" b="1" dirty="0" err="1">
                <a:latin typeface="Courier New" panose="02070309020205020404" pitchFamily="49" charset="0"/>
                <a:cs typeface="Courier New" panose="02070309020205020404" pitchFamily="49" charset="0"/>
              </a:rPr>
              <a:t>mesh.nodes</a:t>
            </a:r>
            <a:r>
              <a:rPr lang="en-US" sz="1200" b="1" dirty="0">
                <a:latin typeface="Courier New" panose="02070309020205020404" pitchFamily="49" charset="0"/>
                <a:cs typeface="Courier New" panose="02070309020205020404" pitchFamily="49" charset="0"/>
              </a:rPr>
              <a:t>(:,1)&gt;0)));</a:t>
            </a:r>
          </a:p>
          <a:p>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Ia,Ib</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ismember</a:t>
            </a:r>
            <a:r>
              <a:rPr lang="en-US" sz="1200" b="1" dirty="0">
                <a:latin typeface="Courier New" panose="02070309020205020404" pitchFamily="49" charset="0"/>
                <a:cs typeface="Courier New" panose="02070309020205020404" pitchFamily="49" charset="0"/>
              </a:rPr>
              <a:t>(m3.nodes,mesh.nodes,'</a:t>
            </a:r>
            <a:r>
              <a:rPr lang="en-US" sz="1200" b="1" dirty="0">
                <a:latin typeface="Courier New" panose="02070309020205020404" pitchFamily="49" charset="0"/>
              </a:rPr>
              <a:t>rows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Ib</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Ib</a:t>
            </a:r>
            <a:r>
              <a:rPr lang="en-US" sz="1200" b="1" dirty="0">
                <a:latin typeface="Courier New" panose="02070309020205020404" pitchFamily="49" charset="0"/>
                <a:cs typeface="Courier New" panose="02070309020205020404" pitchFamily="49" charset="0"/>
              </a:rPr>
              <a:t>==0)=[];</a:t>
            </a:r>
          </a:p>
          <a:p>
            <a:r>
              <a:rPr lang="en-US" sz="1200" b="1" dirty="0">
                <a:latin typeface="Courier New" panose="02070309020205020404" pitchFamily="49" charset="0"/>
                <a:cs typeface="Courier New" panose="02070309020205020404" pitchFamily="49" charset="0"/>
              </a:rPr>
              <a:t>m3.region=</a:t>
            </a:r>
            <a:r>
              <a:rPr lang="en-US" sz="1200" b="1" dirty="0" err="1">
                <a:latin typeface="Courier New" panose="02070309020205020404" pitchFamily="49" charset="0"/>
                <a:cs typeface="Courier New" panose="02070309020205020404" pitchFamily="49" charset="0"/>
              </a:rPr>
              <a:t>mesh.region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Ib</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PlotMeshSurface</a:t>
            </a:r>
            <a:r>
              <a:rPr lang="en-US" sz="1200" b="1" dirty="0">
                <a:latin typeface="Courier New" panose="02070309020205020404" pitchFamily="49" charset="0"/>
                <a:cs typeface="Courier New" panose="02070309020205020404" pitchFamily="49" charset="0"/>
              </a:rPr>
              <a:t>(m3,pM);</a:t>
            </a:r>
            <a:r>
              <a:rPr lang="en-US" sz="1200" b="1" dirty="0" err="1">
                <a:latin typeface="Courier New" panose="02070309020205020404" pitchFamily="49" charset="0"/>
                <a:cs typeface="Courier New" panose="02070309020205020404" pitchFamily="49" charset="0"/>
              </a:rPr>
              <a:t>PlotSD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(1:Ns,:),...</a:t>
            </a:r>
          </a:p>
          <a:p>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((1+Ns):end,:),'</a:t>
            </a:r>
            <a:r>
              <a:rPr lang="en-US" sz="1200" b="1" dirty="0">
                <a:latin typeface="Courier New" panose="02070309020205020404" pitchFamily="49" charset="0"/>
              </a:rPr>
              <a:t>render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gcf</a:t>
            </a:r>
            <a:r>
              <a:rPr lang="en-US" sz="1200" b="1" dirty="0">
                <a:latin typeface="Courier New" panose="02070309020205020404" pitchFamily="49" charset="0"/>
                <a:cs typeface="Courier New" panose="02070309020205020404" pitchFamily="49" charset="0"/>
              </a:rPr>
              <a:t>);</a:t>
            </a:r>
          </a:p>
        </p:txBody>
      </p:sp>
      <p:sp>
        <p:nvSpPr>
          <p:cNvPr id="20" name="Right Brace 19">
            <a:extLst>
              <a:ext uri="{FF2B5EF4-FFF2-40B4-BE49-F238E27FC236}">
                <a16:creationId xmlns:a16="http://schemas.microsoft.com/office/drawing/2014/main"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FFD46855-CCDC-7DCA-2616-8149128EC8B8}"/>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6" name="TextBox 5">
            <a:extLst>
              <a:ext uri="{FF2B5EF4-FFF2-40B4-BE49-F238E27FC236}">
                <a16:creationId xmlns:a16="http://schemas.microsoft.com/office/drawing/2014/main" id="{D9DC9147-3039-E494-B51D-F7FBD8F69537}"/>
              </a:ext>
            </a:extLst>
          </p:cNvPr>
          <p:cNvSpPr txBox="1"/>
          <p:nvPr/>
        </p:nvSpPr>
        <p:spPr>
          <a:xfrm>
            <a:off x="1656979" y="4428273"/>
            <a:ext cx="333746"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a:t>
            </a:r>
          </a:p>
        </p:txBody>
      </p:sp>
      <p:sp>
        <p:nvSpPr>
          <p:cNvPr id="28" name="TextBox 27">
            <a:extLst>
              <a:ext uri="{FF2B5EF4-FFF2-40B4-BE49-F238E27FC236}">
                <a16:creationId xmlns:a16="http://schemas.microsoft.com/office/drawing/2014/main" id="{26EF4F3B-65E5-24F9-7D51-8D3A531F899D}"/>
              </a:ext>
            </a:extLst>
          </p:cNvPr>
          <p:cNvSpPr txBox="1"/>
          <p:nvPr/>
        </p:nvSpPr>
        <p:spPr>
          <a:xfrm>
            <a:off x="5503249" y="4428272"/>
            <a:ext cx="333746"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2.</a:t>
            </a:r>
          </a:p>
        </p:txBody>
      </p:sp>
      <p:pic>
        <p:nvPicPr>
          <p:cNvPr id="30" name="Picture 29">
            <a:extLst>
              <a:ext uri="{FF2B5EF4-FFF2-40B4-BE49-F238E27FC236}">
                <a16:creationId xmlns:a16="http://schemas.microsoft.com/office/drawing/2014/main" id="{A237905D-342A-75AB-70D8-7D82F5305806}"/>
              </a:ext>
            </a:extLst>
          </p:cNvPr>
          <p:cNvPicPr>
            <a:picLocks noChangeAspect="1"/>
          </p:cNvPicPr>
          <p:nvPr/>
        </p:nvPicPr>
        <p:blipFill rotWithShape="1">
          <a:blip r:embed="rId2"/>
          <a:srcRect t="787"/>
          <a:stretch/>
        </p:blipFill>
        <p:spPr>
          <a:xfrm>
            <a:off x="1990725" y="4456546"/>
            <a:ext cx="2878954" cy="2402847"/>
          </a:xfrm>
          <a:prstGeom prst="rect">
            <a:avLst/>
          </a:prstGeom>
        </p:spPr>
      </p:pic>
      <p:pic>
        <p:nvPicPr>
          <p:cNvPr id="31" name="Picture 30">
            <a:extLst>
              <a:ext uri="{FF2B5EF4-FFF2-40B4-BE49-F238E27FC236}">
                <a16:creationId xmlns:a16="http://schemas.microsoft.com/office/drawing/2014/main" id="{B17B357C-6DBF-2893-A20C-16F9146E4B56}"/>
              </a:ext>
            </a:extLst>
          </p:cNvPr>
          <p:cNvPicPr>
            <a:picLocks noChangeAspect="1"/>
          </p:cNvPicPr>
          <p:nvPr/>
        </p:nvPicPr>
        <p:blipFill>
          <a:blip r:embed="rId3"/>
          <a:stretch>
            <a:fillRect/>
          </a:stretch>
        </p:blipFill>
        <p:spPr>
          <a:xfrm>
            <a:off x="5836995" y="4455152"/>
            <a:ext cx="2566608" cy="2405636"/>
          </a:xfrm>
          <a:prstGeom prst="rect">
            <a:avLst/>
          </a:prstGeom>
        </p:spPr>
      </p:pic>
      <p:sp>
        <p:nvSpPr>
          <p:cNvPr id="3" name="Slide Number Placeholder 2">
            <a:extLst>
              <a:ext uri="{FF2B5EF4-FFF2-40B4-BE49-F238E27FC236}">
                <a16:creationId xmlns:a16="http://schemas.microsoft.com/office/drawing/2014/main" id="{F5211A33-3856-A525-5F4D-BF020FABB07E}"/>
              </a:ext>
            </a:extLst>
          </p:cNvPr>
          <p:cNvSpPr>
            <a:spLocks noGrp="1"/>
          </p:cNvSpPr>
          <p:nvPr>
            <p:ph type="sldNum" sz="quarter" idx="12"/>
          </p:nvPr>
        </p:nvSpPr>
        <p:spPr/>
        <p:txBody>
          <a:bodyPr/>
          <a:lstStyle/>
          <a:p>
            <a:fld id="{A6EA515B-EB3D-473C-ADE9-FD8348C61D57}" type="slidenum">
              <a:rPr lang="en-US" smtClean="0"/>
              <a:t>33</a:t>
            </a:fld>
            <a:endParaRPr lang="en-US"/>
          </a:p>
        </p:txBody>
      </p:sp>
    </p:spTree>
    <p:extLst>
      <p:ext uri="{BB962C8B-B14F-4D97-AF65-F5344CB8AC3E}">
        <p14:creationId xmlns:p14="http://schemas.microsoft.com/office/powerpoint/2010/main" val="32313637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(2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0042" y="906162"/>
            <a:ext cx="8394358" cy="5909310"/>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3. Set parameters for light modeling</a:t>
            </a:r>
          </a:p>
          <a:p>
            <a:endParaRPr lang="en-US" sz="1000" b="1" dirty="0">
              <a:solidFill>
                <a:srgbClr val="228B22"/>
              </a:solidFill>
              <a:latin typeface="Courier New" panose="02070309020205020404" pitchFamily="49" charset="0"/>
            </a:endParaRPr>
          </a:p>
          <a:p>
            <a:r>
              <a:rPr lang="en-US" sz="1000" b="1" dirty="0" err="1">
                <a:latin typeface="Courier New" panose="02070309020205020404" pitchFamily="49" charset="0"/>
              </a:rPr>
              <a:t>flags.tag</a:t>
            </a:r>
            <a:r>
              <a:rPr lang="en-US" sz="1000" b="1" dirty="0">
                <a:latin typeface="Courier New" panose="02070309020205020404" pitchFamily="49" charset="0"/>
              </a:rPr>
              <a:t>=[</a:t>
            </a:r>
            <a:r>
              <a:rPr lang="en-US" sz="1000" b="1" dirty="0" err="1">
                <a:latin typeface="Courier New" panose="02070309020205020404" pitchFamily="49" charset="0"/>
              </a:rPr>
              <a:t>padname</a:t>
            </a:r>
            <a:r>
              <a:rPr lang="en-US" sz="1000" b="1" dirty="0">
                <a:latin typeface="Courier New" panose="02070309020205020404" pitchFamily="49" charset="0"/>
              </a:rPr>
              <a:t>,'_on_',</a:t>
            </a:r>
            <a:r>
              <a:rPr lang="en-US" sz="1000" b="1" dirty="0" err="1">
                <a:latin typeface="Courier New" panose="02070309020205020404" pitchFamily="49" charset="0"/>
              </a:rPr>
              <a:t>meshname</a:t>
            </a:r>
            <a:r>
              <a:rPr lang="en-US" sz="1000" b="1" dirty="0">
                <a:latin typeface="Courier New" panose="02070309020205020404" pitchFamily="49" charset="0"/>
              </a:rPr>
              <a:t>,'_test'];</a:t>
            </a:r>
          </a:p>
          <a:p>
            <a:r>
              <a:rPr lang="en-US" sz="1000" b="1" dirty="0" err="1">
                <a:latin typeface="Courier New" panose="02070309020205020404" pitchFamily="49" charset="0"/>
              </a:rPr>
              <a:t>flags.gridname</a:t>
            </a:r>
            <a:r>
              <a:rPr lang="en-US" sz="1000" b="1" dirty="0">
                <a:latin typeface="Courier New" panose="02070309020205020404" pitchFamily="49" charset="0"/>
              </a:rPr>
              <a:t>=</a:t>
            </a:r>
            <a:r>
              <a:rPr lang="en-US" sz="1000" b="1" dirty="0" err="1">
                <a:latin typeface="Courier New" panose="02070309020205020404" pitchFamily="49" charset="0"/>
              </a:rPr>
              <a:t>gridname</a:t>
            </a:r>
            <a:r>
              <a:rPr lang="en-US" sz="1000" b="1" dirty="0">
                <a:latin typeface="Courier New" panose="02070309020205020404" pitchFamily="49" charset="0"/>
              </a:rPr>
              <a:t>;</a:t>
            </a:r>
          </a:p>
          <a:p>
            <a:r>
              <a:rPr lang="en-US" sz="1000" b="1" dirty="0" err="1">
                <a:latin typeface="Courier New" panose="02070309020205020404" pitchFamily="49" charset="0"/>
              </a:rPr>
              <a:t>flags.meshname</a:t>
            </a:r>
            <a:r>
              <a:rPr lang="en-US" sz="1000" b="1" dirty="0">
                <a:latin typeface="Courier New" panose="02070309020205020404" pitchFamily="49" charset="0"/>
              </a:rPr>
              <a:t>=</a:t>
            </a:r>
            <a:r>
              <a:rPr lang="en-US" sz="1000" b="1" dirty="0" err="1">
                <a:latin typeface="Courier New" panose="02070309020205020404" pitchFamily="49" charset="0"/>
              </a:rPr>
              <a:t>meshname</a:t>
            </a:r>
            <a:r>
              <a:rPr lang="en-US" sz="1000" b="1" dirty="0">
                <a:latin typeface="Courier New" panose="02070309020205020404" pitchFamily="49" charset="0"/>
              </a:rPr>
              <a:t>;</a:t>
            </a:r>
          </a:p>
          <a:p>
            <a:r>
              <a:rPr lang="en-US" sz="1000" b="1" dirty="0" err="1">
                <a:latin typeface="Courier New" panose="02070309020205020404" pitchFamily="49" charset="0"/>
              </a:rPr>
              <a:t>flags.head</a:t>
            </a:r>
            <a:r>
              <a:rPr lang="en-US" sz="1000" b="1" dirty="0">
                <a:latin typeface="Courier New" panose="02070309020205020404" pitchFamily="49" charset="0"/>
              </a:rPr>
              <a:t>='info';</a:t>
            </a:r>
          </a:p>
          <a:p>
            <a:r>
              <a:rPr lang="en-US" sz="1000" b="1" dirty="0">
                <a:latin typeface="Courier New" panose="02070309020205020404" pitchFamily="49" charset="0"/>
              </a:rPr>
              <a:t>flags.info=infoT1;                  </a:t>
            </a:r>
            <a:r>
              <a:rPr lang="en-US" sz="1000" b="1" dirty="0">
                <a:solidFill>
                  <a:srgbClr val="228B22"/>
                </a:solidFill>
                <a:latin typeface="Courier New" panose="02070309020205020404" pitchFamily="49" charset="0"/>
              </a:rPr>
              <a:t>% Your T1 info file</a:t>
            </a:r>
          </a:p>
          <a:p>
            <a:r>
              <a:rPr lang="en-US" sz="1000" b="1" dirty="0" err="1">
                <a:latin typeface="Courier New" panose="02070309020205020404" pitchFamily="49" charset="0"/>
              </a:rPr>
              <a:t>flags.gthresh</a:t>
            </a:r>
            <a:r>
              <a:rPr lang="en-US" sz="1000" b="1" dirty="0">
                <a:latin typeface="Courier New" panose="02070309020205020404" pitchFamily="49" charset="0"/>
              </a:rPr>
              <a:t>=1e-5;                 </a:t>
            </a:r>
            <a:r>
              <a:rPr lang="en-US" sz="1000" b="1" dirty="0">
                <a:solidFill>
                  <a:srgbClr val="228B22"/>
                </a:solidFill>
                <a:latin typeface="Courier New" panose="02070309020205020404" pitchFamily="49" charset="0"/>
              </a:rPr>
              <a:t>% </a:t>
            </a:r>
            <a:r>
              <a:rPr lang="en-US" sz="1000" b="1" dirty="0" err="1">
                <a:solidFill>
                  <a:srgbClr val="228B22"/>
                </a:solidFill>
                <a:latin typeface="Courier New" panose="02070309020205020404" pitchFamily="49" charset="0"/>
              </a:rPr>
              <a:t>Voxelation</a:t>
            </a:r>
            <a:r>
              <a:rPr lang="en-US" sz="1000" b="1" dirty="0">
                <a:solidFill>
                  <a:srgbClr val="228B22"/>
                </a:solidFill>
                <a:latin typeface="Courier New" panose="02070309020205020404" pitchFamily="49" charset="0"/>
              </a:rPr>
              <a:t> threshold in G</a:t>
            </a:r>
          </a:p>
          <a:p>
            <a:r>
              <a:rPr lang="en-US" sz="1000" b="1" dirty="0" err="1">
                <a:latin typeface="Courier New" panose="02070309020205020404" pitchFamily="49" charset="0"/>
              </a:rPr>
              <a:t>flags.voxmm</a:t>
            </a:r>
            <a:r>
              <a:rPr lang="en-US" sz="1000" b="1" dirty="0">
                <a:latin typeface="Courier New" panose="02070309020205020404" pitchFamily="49" charset="0"/>
              </a:rPr>
              <a:t>=2;                      </a:t>
            </a:r>
            <a:r>
              <a:rPr lang="en-US" sz="1000" b="1" dirty="0">
                <a:solidFill>
                  <a:srgbClr val="228B22"/>
                </a:solidFill>
                <a:latin typeface="Courier New" panose="02070309020205020404" pitchFamily="49" charset="0"/>
              </a:rPr>
              <a:t>% </a:t>
            </a:r>
            <a:r>
              <a:rPr lang="en-US" sz="1000" b="1" dirty="0" err="1">
                <a:solidFill>
                  <a:srgbClr val="228B22"/>
                </a:solidFill>
                <a:latin typeface="Courier New" panose="02070309020205020404" pitchFamily="49" charset="0"/>
              </a:rPr>
              <a:t>Voxelation</a:t>
            </a:r>
            <a:r>
              <a:rPr lang="en-US" sz="1000" b="1" dirty="0">
                <a:solidFill>
                  <a:srgbClr val="228B22"/>
                </a:solidFill>
                <a:latin typeface="Courier New" panose="02070309020205020404" pitchFamily="49" charset="0"/>
              </a:rPr>
              <a:t> resolution (mm)</a:t>
            </a:r>
          </a:p>
          <a:p>
            <a:r>
              <a:rPr lang="en-US" sz="1000" b="1" dirty="0">
                <a:latin typeface="Courier New" panose="02070309020205020404" pitchFamily="49" charset="0"/>
              </a:rPr>
              <a:t>flags.labels.r1='</a:t>
            </a:r>
            <a:r>
              <a:rPr lang="en-US" sz="1000" b="1" dirty="0" err="1">
                <a:latin typeface="Courier New" panose="02070309020205020404" pitchFamily="49" charset="0"/>
              </a:rPr>
              <a:t>csf</a:t>
            </a:r>
            <a:r>
              <a:rPr lang="en-US" sz="1000" b="1" dirty="0">
                <a:latin typeface="Courier New" panose="02070309020205020404" pitchFamily="49" charset="0"/>
              </a:rPr>
              <a:t>';              </a:t>
            </a:r>
            <a:r>
              <a:rPr lang="en-US" sz="1000" b="1" dirty="0">
                <a:solidFill>
                  <a:srgbClr val="228B22"/>
                </a:solidFill>
                <a:latin typeface="Courier New" panose="02070309020205020404" pitchFamily="49" charset="0"/>
              </a:rPr>
              <a:t>% Regions for optical properties</a:t>
            </a:r>
          </a:p>
          <a:p>
            <a:r>
              <a:rPr lang="en-US" sz="1000" b="1" dirty="0">
                <a:latin typeface="Courier New" panose="02070309020205020404" pitchFamily="49" charset="0"/>
              </a:rPr>
              <a:t>flags.labels.r2='white';</a:t>
            </a:r>
          </a:p>
          <a:p>
            <a:r>
              <a:rPr lang="en-US" sz="1000" b="1" dirty="0">
                <a:latin typeface="Courier New" panose="02070309020205020404" pitchFamily="49" charset="0"/>
              </a:rPr>
              <a:t>flags.labels.r3='gray';</a:t>
            </a:r>
          </a:p>
          <a:p>
            <a:r>
              <a:rPr lang="en-US" sz="1000" b="1" dirty="0">
                <a:latin typeface="Courier New" panose="02070309020205020404" pitchFamily="49" charset="0"/>
              </a:rPr>
              <a:t>flags.labels.r4='bone';</a:t>
            </a:r>
          </a:p>
          <a:p>
            <a:r>
              <a:rPr lang="en-US" sz="1000" b="1" dirty="0">
                <a:latin typeface="Courier New" panose="02070309020205020404" pitchFamily="49" charset="0"/>
              </a:rPr>
              <a:t>flags.labels.r5='skin';</a:t>
            </a:r>
          </a:p>
          <a:p>
            <a:r>
              <a:rPr lang="en-US" sz="1000" b="1" dirty="0" err="1">
                <a:latin typeface="Courier New" panose="02070309020205020404" pitchFamily="49" charset="0"/>
              </a:rPr>
              <a:t>flags.op.lambda</a:t>
            </a:r>
            <a:r>
              <a:rPr lang="en-US" sz="1000" b="1" dirty="0">
                <a:latin typeface="Courier New" panose="02070309020205020404" pitchFamily="49" charset="0"/>
              </a:rPr>
              <a:t>=[750,850];          </a:t>
            </a:r>
            <a:r>
              <a:rPr lang="en-US" sz="1000" b="1" dirty="0">
                <a:solidFill>
                  <a:srgbClr val="228B22"/>
                </a:solidFill>
                <a:latin typeface="Courier New" panose="02070309020205020404" pitchFamily="49" charset="0"/>
              </a:rPr>
              <a:t>% Wavelengths (nm)</a:t>
            </a:r>
          </a:p>
          <a:p>
            <a:r>
              <a:rPr lang="en-US" sz="1000" b="1" dirty="0" err="1">
                <a:latin typeface="Courier New" panose="02070309020205020404" pitchFamily="49" charset="0"/>
              </a:rPr>
              <a:t>flags.op.mua_skin</a:t>
            </a:r>
            <a:r>
              <a:rPr lang="en-US" sz="1000" b="1" dirty="0">
                <a:latin typeface="Courier New" panose="02070309020205020404" pitchFamily="49" charset="0"/>
              </a:rPr>
              <a:t>=[0.0170,0.0190];  </a:t>
            </a:r>
            <a:r>
              <a:rPr lang="en-US" sz="1000" b="1" dirty="0">
                <a:solidFill>
                  <a:srgbClr val="228B22"/>
                </a:solidFill>
                <a:latin typeface="Courier New" panose="02070309020205020404" pitchFamily="49" charset="0"/>
              </a:rPr>
              <a:t>% Baseline absorption</a:t>
            </a:r>
          </a:p>
          <a:p>
            <a:r>
              <a:rPr lang="en-US" sz="1000" b="1" dirty="0" err="1">
                <a:latin typeface="Courier New" panose="02070309020205020404" pitchFamily="49" charset="0"/>
              </a:rPr>
              <a:t>flags.op.mua_bone</a:t>
            </a:r>
            <a:r>
              <a:rPr lang="en-US" sz="1000" b="1" dirty="0">
                <a:latin typeface="Courier New" panose="02070309020205020404" pitchFamily="49" charset="0"/>
              </a:rPr>
              <a:t>=[0.0116,0.0139];</a:t>
            </a:r>
          </a:p>
          <a:p>
            <a:r>
              <a:rPr lang="en-US" sz="1000" b="1" dirty="0" err="1">
                <a:latin typeface="Courier New" panose="02070309020205020404" pitchFamily="49" charset="0"/>
              </a:rPr>
              <a:t>flags.op.mua_csf</a:t>
            </a:r>
            <a:r>
              <a:rPr lang="en-US" sz="1000" b="1" dirty="0">
                <a:latin typeface="Courier New" panose="02070309020205020404" pitchFamily="49" charset="0"/>
              </a:rPr>
              <a:t>=[0.0040,0.0040];</a:t>
            </a:r>
          </a:p>
          <a:p>
            <a:r>
              <a:rPr lang="en-US" sz="1000" b="1" dirty="0" err="1">
                <a:latin typeface="Courier New" panose="02070309020205020404" pitchFamily="49" charset="0"/>
              </a:rPr>
              <a:t>flags.op.mua_gray</a:t>
            </a:r>
            <a:r>
              <a:rPr lang="en-US" sz="1000" b="1" dirty="0">
                <a:latin typeface="Courier New" panose="02070309020205020404" pitchFamily="49" charset="0"/>
              </a:rPr>
              <a:t>=[0.0180,0.0192];</a:t>
            </a:r>
          </a:p>
          <a:p>
            <a:r>
              <a:rPr lang="en-US" sz="1000" b="1" dirty="0" err="1">
                <a:latin typeface="Courier New" panose="02070309020205020404" pitchFamily="49" charset="0"/>
              </a:rPr>
              <a:t>flags.op.mua_white</a:t>
            </a:r>
            <a:r>
              <a:rPr lang="en-US" sz="1000" b="1" dirty="0">
                <a:latin typeface="Courier New" panose="02070309020205020404" pitchFamily="49" charset="0"/>
              </a:rPr>
              <a:t>=[0.0167,0.0208];</a:t>
            </a:r>
          </a:p>
          <a:p>
            <a:r>
              <a:rPr lang="en-US" sz="1000" b="1" dirty="0" err="1">
                <a:latin typeface="Courier New" panose="02070309020205020404" pitchFamily="49" charset="0"/>
              </a:rPr>
              <a:t>flags.op.musp_skin</a:t>
            </a:r>
            <a:r>
              <a:rPr lang="en-US" sz="1000" b="1" dirty="0">
                <a:latin typeface="Courier New" panose="02070309020205020404" pitchFamily="49" charset="0"/>
              </a:rPr>
              <a:t>=[0.74,0.64];     </a:t>
            </a:r>
            <a:r>
              <a:rPr lang="en-US" sz="1000" b="1" dirty="0">
                <a:solidFill>
                  <a:srgbClr val="228B22"/>
                </a:solidFill>
                <a:latin typeface="Courier New" panose="02070309020205020404" pitchFamily="49" charset="0"/>
              </a:rPr>
              <a:t>% Baseline reduced scattering </a:t>
            </a:r>
            <a:r>
              <a:rPr lang="en-US" sz="1000" b="1" dirty="0" err="1">
                <a:solidFill>
                  <a:srgbClr val="228B22"/>
                </a:solidFill>
                <a:latin typeface="Courier New" panose="02070309020205020404" pitchFamily="49" charset="0"/>
              </a:rPr>
              <a:t>coeff</a:t>
            </a:r>
            <a:endParaRPr lang="en-US" sz="1000" b="1" dirty="0">
              <a:solidFill>
                <a:srgbClr val="228B22"/>
              </a:solidFill>
              <a:latin typeface="Courier New" panose="02070309020205020404" pitchFamily="49" charset="0"/>
            </a:endParaRPr>
          </a:p>
          <a:p>
            <a:r>
              <a:rPr lang="en-US" sz="1000" b="1" dirty="0" err="1">
                <a:latin typeface="Courier New" panose="02070309020205020404" pitchFamily="49" charset="0"/>
              </a:rPr>
              <a:t>flags.op.musp_bone</a:t>
            </a:r>
            <a:r>
              <a:rPr lang="en-US" sz="1000" b="1" dirty="0">
                <a:latin typeface="Courier New" panose="02070309020205020404" pitchFamily="49" charset="0"/>
              </a:rPr>
              <a:t>=[0.94,0.84];</a:t>
            </a:r>
          </a:p>
          <a:p>
            <a:r>
              <a:rPr lang="en-US" sz="1000" b="1" dirty="0" err="1">
                <a:latin typeface="Courier New" panose="02070309020205020404" pitchFamily="49" charset="0"/>
              </a:rPr>
              <a:t>flags.op.musp_csf</a:t>
            </a:r>
            <a:r>
              <a:rPr lang="en-US" sz="1000" b="1" dirty="0">
                <a:latin typeface="Courier New" panose="02070309020205020404" pitchFamily="49" charset="0"/>
              </a:rPr>
              <a:t>=[0.3,0.3];</a:t>
            </a:r>
          </a:p>
          <a:p>
            <a:r>
              <a:rPr lang="en-US" sz="1000" b="1" dirty="0" err="1">
                <a:latin typeface="Courier New" panose="02070309020205020404" pitchFamily="49" charset="0"/>
              </a:rPr>
              <a:t>flags.op.musp_gray</a:t>
            </a:r>
            <a:r>
              <a:rPr lang="en-US" sz="1000" b="1" dirty="0">
                <a:latin typeface="Courier New" panose="02070309020205020404" pitchFamily="49" charset="0"/>
              </a:rPr>
              <a:t>=[0.8359,0.6726];</a:t>
            </a:r>
          </a:p>
          <a:p>
            <a:r>
              <a:rPr lang="en-US" sz="1000" b="1" dirty="0" err="1">
                <a:latin typeface="Courier New" panose="02070309020205020404" pitchFamily="49" charset="0"/>
              </a:rPr>
              <a:t>flags.op.musp_white</a:t>
            </a:r>
            <a:r>
              <a:rPr lang="en-US" sz="1000" b="1" dirty="0">
                <a:latin typeface="Courier New" panose="02070309020205020404" pitchFamily="49" charset="0"/>
              </a:rPr>
              <a:t>=[1.1908,1.0107];</a:t>
            </a:r>
          </a:p>
          <a:p>
            <a:r>
              <a:rPr lang="en-US" sz="1000" b="1" dirty="0" err="1">
                <a:latin typeface="Courier New" panose="02070309020205020404" pitchFamily="49" charset="0"/>
              </a:rPr>
              <a:t>flags.op.n_skin</a:t>
            </a:r>
            <a:r>
              <a:rPr lang="en-US" sz="1000" b="1" dirty="0">
                <a:latin typeface="Courier New" panose="02070309020205020404" pitchFamily="49" charset="0"/>
              </a:rPr>
              <a:t>=[1.4,1.4];          </a:t>
            </a:r>
            <a:r>
              <a:rPr lang="en-US" sz="1000" b="1" dirty="0">
                <a:solidFill>
                  <a:srgbClr val="228B22"/>
                </a:solidFill>
                <a:latin typeface="Courier New" panose="02070309020205020404" pitchFamily="49" charset="0"/>
              </a:rPr>
              <a:t>% Index of </a:t>
            </a:r>
            <a:r>
              <a:rPr lang="en-US" sz="1000" b="1" dirty="0" err="1">
                <a:solidFill>
                  <a:srgbClr val="228B22"/>
                </a:solidFill>
                <a:latin typeface="Courier New" panose="02070309020205020404" pitchFamily="49" charset="0"/>
              </a:rPr>
              <a:t>refration</a:t>
            </a:r>
            <a:endParaRPr lang="en-US" sz="1000" b="1" dirty="0">
              <a:solidFill>
                <a:srgbClr val="228B22"/>
              </a:solidFill>
              <a:latin typeface="Courier New" panose="02070309020205020404" pitchFamily="49" charset="0"/>
            </a:endParaRPr>
          </a:p>
          <a:p>
            <a:r>
              <a:rPr lang="en-US" sz="1000" b="1" dirty="0" err="1">
                <a:latin typeface="Courier New" panose="02070309020205020404" pitchFamily="49" charset="0"/>
              </a:rPr>
              <a:t>flags.op.n_bone</a:t>
            </a:r>
            <a:r>
              <a:rPr lang="en-US" sz="1000" b="1" dirty="0">
                <a:latin typeface="Courier New" panose="02070309020205020404" pitchFamily="49" charset="0"/>
              </a:rPr>
              <a:t>=[1.4,1.4];</a:t>
            </a:r>
          </a:p>
          <a:p>
            <a:r>
              <a:rPr lang="en-US" sz="1000" b="1" dirty="0" err="1">
                <a:latin typeface="Courier New" panose="02070309020205020404" pitchFamily="49" charset="0"/>
              </a:rPr>
              <a:t>flags.op.n_csf</a:t>
            </a:r>
            <a:r>
              <a:rPr lang="en-US" sz="1000" b="1" dirty="0">
                <a:latin typeface="Courier New" panose="02070309020205020404" pitchFamily="49" charset="0"/>
              </a:rPr>
              <a:t>=[1.4,1.4];</a:t>
            </a:r>
          </a:p>
          <a:p>
            <a:r>
              <a:rPr lang="en-US" sz="1000" b="1" dirty="0" err="1">
                <a:latin typeface="Courier New" panose="02070309020205020404" pitchFamily="49" charset="0"/>
              </a:rPr>
              <a:t>flags.op.n_gray</a:t>
            </a:r>
            <a:r>
              <a:rPr lang="en-US" sz="1000" b="1" dirty="0">
                <a:latin typeface="Courier New" panose="02070309020205020404" pitchFamily="49" charset="0"/>
              </a:rPr>
              <a:t>=[1.4,1.4];</a:t>
            </a:r>
          </a:p>
          <a:p>
            <a:r>
              <a:rPr lang="en-US" sz="1000" b="1" dirty="0" err="1">
                <a:latin typeface="Courier New" panose="02070309020205020404" pitchFamily="49" charset="0"/>
              </a:rPr>
              <a:t>flags.op.n_white</a:t>
            </a:r>
            <a:r>
              <a:rPr lang="en-US" sz="1000" b="1" dirty="0">
                <a:latin typeface="Courier New" panose="02070309020205020404" pitchFamily="49" charset="0"/>
              </a:rPr>
              <a:t>=[1.4,1.4];</a:t>
            </a:r>
          </a:p>
          <a:p>
            <a:r>
              <a:rPr lang="en-US" sz="1000" b="1" dirty="0" err="1">
                <a:latin typeface="Courier New" panose="02070309020205020404" pitchFamily="49" charset="0"/>
              </a:rPr>
              <a:t>flags.srcnum</a:t>
            </a:r>
            <a:r>
              <a:rPr lang="en-US" sz="1000" b="1" dirty="0">
                <a:latin typeface="Courier New" panose="02070309020205020404" pitchFamily="49" charset="0"/>
              </a:rPr>
              <a:t>=Ns;                    </a:t>
            </a:r>
            <a:r>
              <a:rPr lang="en-US" sz="1000" b="1" dirty="0">
                <a:solidFill>
                  <a:srgbClr val="228B22"/>
                </a:solidFill>
                <a:latin typeface="Courier New" panose="02070309020205020404" pitchFamily="49" charset="0"/>
              </a:rPr>
              <a:t>% Number of sources</a:t>
            </a:r>
          </a:p>
          <a:p>
            <a:r>
              <a:rPr lang="en-US" sz="1000" b="1" dirty="0">
                <a:latin typeface="Courier New" panose="02070309020205020404" pitchFamily="49" charset="0"/>
              </a:rPr>
              <a:t>flags.t4=eye(4);                    </a:t>
            </a:r>
            <a:r>
              <a:rPr lang="en-US" sz="1000" b="1" dirty="0">
                <a:solidFill>
                  <a:srgbClr val="228B22"/>
                </a:solidFill>
                <a:latin typeface="Courier New" panose="02070309020205020404" pitchFamily="49" charset="0"/>
              </a:rPr>
              <a:t>% T1/dim to MNI atlas *** change this to register your vol to atlas</a:t>
            </a:r>
          </a:p>
          <a:p>
            <a:r>
              <a:rPr lang="en-US" sz="1000" b="1" dirty="0">
                <a:latin typeface="Courier New" panose="02070309020205020404" pitchFamily="49" charset="0"/>
              </a:rPr>
              <a:t>flags.t4_target='MNI'; % string</a:t>
            </a:r>
          </a:p>
          <a:p>
            <a:r>
              <a:rPr lang="en-US" sz="1000" b="1" dirty="0" err="1">
                <a:latin typeface="Courier New" panose="02070309020205020404" pitchFamily="49" charset="0"/>
              </a:rPr>
              <a:t>flags.makeA</a:t>
            </a:r>
            <a:r>
              <a:rPr lang="en-US" sz="1000" b="1" dirty="0">
                <a:latin typeface="Courier New" panose="02070309020205020404" pitchFamily="49" charset="0"/>
              </a:rPr>
              <a:t>=1; </a:t>
            </a:r>
            <a:r>
              <a:rPr lang="en-US" sz="1000" b="1" dirty="0">
                <a:solidFill>
                  <a:srgbClr val="228B22"/>
                </a:solidFill>
                <a:latin typeface="Courier New" panose="02070309020205020404" pitchFamily="49" charset="0"/>
              </a:rPr>
              <a:t>% don't make A, just make G</a:t>
            </a:r>
          </a:p>
          <a:p>
            <a:r>
              <a:rPr lang="en-US" sz="1000" b="1" dirty="0" err="1">
                <a:latin typeface="Courier New" panose="02070309020205020404" pitchFamily="49" charset="0"/>
              </a:rPr>
              <a:t>flags.Hz</a:t>
            </a:r>
            <a:r>
              <a:rPr lang="en-US" sz="1000" b="1" dirty="0">
                <a:latin typeface="Courier New" panose="02070309020205020404" pitchFamily="49" charset="0"/>
              </a:rPr>
              <a:t>=0;</a:t>
            </a:r>
          </a:p>
          <a:p>
            <a:r>
              <a:rPr lang="en-US" sz="1000" b="1" dirty="0">
                <a:latin typeface="Courier New" panose="02070309020205020404" pitchFamily="49" charset="0"/>
              </a:rPr>
              <a:t>if </a:t>
            </a:r>
            <a:r>
              <a:rPr lang="en-US" sz="1000" b="1" dirty="0" err="1">
                <a:latin typeface="Courier New" panose="02070309020205020404" pitchFamily="49" charset="0"/>
              </a:rPr>
              <a:t>flags.Hz</a:t>
            </a:r>
            <a:r>
              <a:rPr lang="en-US" sz="1000" b="1" dirty="0">
                <a:latin typeface="Courier New" panose="02070309020205020404" pitchFamily="49" charset="0"/>
              </a:rPr>
              <a:t>, </a:t>
            </a:r>
            <a:r>
              <a:rPr lang="en-US" sz="1000" b="1" dirty="0" err="1">
                <a:latin typeface="Courier New" panose="02070309020205020404" pitchFamily="49" charset="0"/>
              </a:rPr>
              <a:t>flags.tag</a:t>
            </a:r>
            <a:r>
              <a:rPr lang="en-US" sz="1000" b="1" dirty="0">
                <a:latin typeface="Courier New" panose="02070309020205020404" pitchFamily="49" charset="0"/>
              </a:rPr>
              <a:t> = [</a:t>
            </a:r>
            <a:r>
              <a:rPr lang="en-US" sz="1000" b="1" dirty="0" err="1">
                <a:latin typeface="Courier New" panose="02070309020205020404" pitchFamily="49" charset="0"/>
              </a:rPr>
              <a:t>flags.tag,'FD</a:t>
            </a:r>
            <a:r>
              <a:rPr lang="en-US" sz="1000" b="1" dirty="0">
                <a:latin typeface="Courier New" panose="02070309020205020404" pitchFamily="49" charset="0"/>
              </a:rPr>
              <a:t>']; end</a:t>
            </a:r>
          </a:p>
          <a:p>
            <a:endParaRPr lang="en-US" sz="1000" b="1" dirty="0">
              <a:solidFill>
                <a:srgbClr val="228B22"/>
              </a:solidFill>
              <a:latin typeface="Courier New" panose="02070309020205020404" pitchFamily="49" charset="0"/>
            </a:endParaRPr>
          </a:p>
        </p:txBody>
      </p:sp>
      <p:sp>
        <p:nvSpPr>
          <p:cNvPr id="14" name="Right Brace 13">
            <a:extLst>
              <a:ext uri="{FF2B5EF4-FFF2-40B4-BE49-F238E27FC236}">
                <a16:creationId xmlns:a16="http://schemas.microsoft.com/office/drawing/2014/main" id="{7244D0D9-6083-C934-AA86-C1BB11601BEB}"/>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7398493F-FA5E-E606-26DE-3ACAEFB31370}"/>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id="{7460B90D-566A-C1B5-9043-C518F68956A8}"/>
              </a:ext>
            </a:extLst>
          </p:cNvPr>
          <p:cNvSpPr>
            <a:spLocks noGrp="1"/>
          </p:cNvSpPr>
          <p:nvPr>
            <p:ph type="sldNum" sz="quarter" idx="12"/>
          </p:nvPr>
        </p:nvSpPr>
        <p:spPr/>
        <p:txBody>
          <a:bodyPr/>
          <a:lstStyle/>
          <a:p>
            <a:fld id="{A6EA515B-EB3D-473C-ADE9-FD8348C61D57}" type="slidenum">
              <a:rPr lang="en-US" smtClean="0"/>
              <a:t>34</a:t>
            </a:fld>
            <a:endParaRPr lang="en-US"/>
          </a:p>
        </p:txBody>
      </p:sp>
    </p:spTree>
    <p:extLst>
      <p:ext uri="{BB962C8B-B14F-4D97-AF65-F5344CB8AC3E}">
        <p14:creationId xmlns:p14="http://schemas.microsoft.com/office/powerpoint/2010/main" val="2750667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(3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102577"/>
            <a:ext cx="8394359" cy="2954655"/>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4. Calculate Green’s functions, voxelate, create sensitivity matrix, adjust bookkeeping</a:t>
            </a:r>
          </a:p>
          <a:p>
            <a:endParaRPr lang="en-US" sz="1400" dirty="0">
              <a:latin typeface="Arial" panose="020B0604020202020204" pitchFamily="34" charset="0"/>
              <a:cs typeface="Arial" panose="020B0604020202020204" pitchFamily="34" charset="0"/>
            </a:endParaRPr>
          </a:p>
          <a:p>
            <a:r>
              <a:rPr lang="en-US" sz="1200" b="1" dirty="0" err="1">
                <a:latin typeface="Courier New" panose="02070309020205020404" pitchFamily="49" charset="0"/>
                <a:cs typeface="Courier New" panose="02070309020205020404" pitchFamily="49" charset="0"/>
              </a:rPr>
              <a:t>Ti</a:t>
            </a:r>
            <a:r>
              <a:rPr lang="en-US" sz="1200" b="1" dirty="0">
                <a:latin typeface="Courier New" panose="02070309020205020404" pitchFamily="49" charset="0"/>
                <a:cs typeface="Courier New" panose="02070309020205020404" pitchFamily="49" charset="0"/>
              </a:rPr>
              <a:t>=tic;[</a:t>
            </a:r>
            <a:r>
              <a:rPr lang="en-US" sz="1200" b="1" dirty="0" err="1">
                <a:latin typeface="Courier New" panose="02070309020205020404" pitchFamily="49" charset="0"/>
                <a:cs typeface="Courier New" panose="02070309020205020404" pitchFamily="49" charset="0"/>
              </a:rPr>
              <a:t>A,dim,Gsd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makeAnirfast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mesh,flags</a:t>
            </a:r>
            <a:r>
              <a:rPr lang="en-US" sz="1200" b="1" dirty="0">
                <a:latin typeface="Courier New" panose="02070309020205020404" pitchFamily="49" charset="0"/>
                <a:cs typeface="Courier New" panose="02070309020205020404" pitchFamily="49" charset="0"/>
              </a:rPr>
              <a:t>); </a:t>
            </a:r>
            <a:r>
              <a:rPr lang="en-US" sz="1200" b="1" dirty="0">
                <a:solidFill>
                  <a:srgbClr val="228B22"/>
                </a:solidFill>
                <a:latin typeface="Courier New" panose="02070309020205020404" pitchFamily="49" charset="0"/>
              </a:rPr>
              <a:t>% size(A)= [</a:t>
            </a:r>
            <a:r>
              <a:rPr lang="en-US" sz="1200" b="1" dirty="0" err="1">
                <a:solidFill>
                  <a:srgbClr val="228B22"/>
                </a:solidFill>
                <a:latin typeface="Courier New" panose="02070309020205020404" pitchFamily="49" charset="0"/>
              </a:rPr>
              <a:t>Nwl</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Nmeas</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Nvox</a:t>
            </a:r>
            <a:r>
              <a:rPr lang="en-US" sz="1200" b="1" dirty="0">
                <a:solidFill>
                  <a:srgbClr val="228B22"/>
                </a:solidFill>
                <a:latin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disp</a:t>
            </a:r>
            <a:r>
              <a:rPr lang="en-US" sz="1200" b="1" dirty="0">
                <a:latin typeface="Courier New" panose="02070309020205020404" pitchFamily="49" charset="0"/>
                <a:cs typeface="Courier New" panose="02070309020205020404" pitchFamily="49" charset="0"/>
              </a:rPr>
              <a:t>(['&lt;</a:t>
            </a:r>
            <a:r>
              <a:rPr lang="en-US" sz="1200" b="1" dirty="0" err="1">
                <a:latin typeface="Courier New" panose="02070309020205020404" pitchFamily="49" charset="0"/>
                <a:cs typeface="Courier New" panose="02070309020205020404" pitchFamily="49" charset="0"/>
              </a:rPr>
              <a:t>makeAnirfast</a:t>
            </a:r>
            <a:r>
              <a:rPr lang="en-US" sz="1200" b="1" dirty="0">
                <a:latin typeface="Courier New" panose="02070309020205020404" pitchFamily="49" charset="0"/>
                <a:cs typeface="Courier New" panose="02070309020205020404" pitchFamily="49" charset="0"/>
              </a:rPr>
              <a:t> took ',num2str(toc(</a:t>
            </a:r>
            <a:r>
              <a:rPr lang="en-US" sz="1200" b="1" dirty="0" err="1">
                <a:latin typeface="Courier New" panose="02070309020205020404" pitchFamily="49" charset="0"/>
                <a:cs typeface="Courier New" panose="02070309020205020404" pitchFamily="49" charset="0"/>
              </a:rPr>
              <a:t>Ti</a:t>
            </a:r>
            <a:r>
              <a:rPr lang="en-US" sz="1200" b="1" dirty="0">
                <a:latin typeface="Courier New" panose="02070309020205020404" pitchFamily="49" charset="0"/>
                <a:cs typeface="Courier New" panose="02070309020205020404" pitchFamily="49" charset="0"/>
              </a:rPr>
              <a:t>))])</a:t>
            </a:r>
          </a:p>
          <a:p>
            <a:endParaRPr lang="en-US" sz="1200" b="1" dirty="0">
              <a:latin typeface="Courier New" panose="02070309020205020404" pitchFamily="49" charset="0"/>
              <a:cs typeface="Courier New" panose="02070309020205020404" pitchFamily="49" charset="0"/>
            </a:endParaRPr>
          </a:p>
          <a:p>
            <a:r>
              <a:rPr lang="en-US" sz="1200" b="1" dirty="0">
                <a:solidFill>
                  <a:srgbClr val="228B22"/>
                </a:solidFill>
                <a:latin typeface="Courier New" panose="02070309020205020404" pitchFamily="49" charset="0"/>
              </a:rPr>
              <a:t>%</a:t>
            </a:r>
            <a:r>
              <a:rPr lang="en-US" sz="1200" b="1" dirty="0" err="1">
                <a:solidFill>
                  <a:srgbClr val="228B22"/>
                </a:solidFill>
                <a:latin typeface="Courier New" panose="02070309020205020404" pitchFamily="49" charset="0"/>
              </a:rPr>
              <a:t>Gsd</a:t>
            </a:r>
            <a:r>
              <a:rPr lang="en-US" sz="1200" b="1" dirty="0">
                <a:solidFill>
                  <a:srgbClr val="228B22"/>
                </a:solidFill>
                <a:latin typeface="Courier New" panose="02070309020205020404" pitchFamily="49" charset="0"/>
              </a:rPr>
              <a:t> vs </a:t>
            </a:r>
            <a:r>
              <a:rPr lang="en-US" sz="1200" b="1" dirty="0" err="1">
                <a:solidFill>
                  <a:srgbClr val="228B22"/>
                </a:solidFill>
                <a:latin typeface="Courier New" panose="02070309020205020404" pitchFamily="49" charset="0"/>
              </a:rPr>
              <a:t>Rsd</a:t>
            </a:r>
            <a:r>
              <a:rPr lang="en-US" sz="1200" b="1" dirty="0">
                <a:solidFill>
                  <a:srgbClr val="228B22"/>
                </a:solidFill>
                <a:latin typeface="Courier New" panose="02070309020205020404" pitchFamily="49" charset="0"/>
              </a:rPr>
              <a:t> provides a simulated light fall-off </a:t>
            </a:r>
            <a:r>
              <a:rPr lang="en-US" sz="1200" b="1" dirty="0" err="1">
                <a:latin typeface="Courier New" panose="02070309020205020404" pitchFamily="49" charset="0"/>
                <a:cs typeface="Courier New" panose="02070309020205020404" pitchFamily="49" charset="0"/>
              </a:rPr>
              <a:t>figure;semilogy</a:t>
            </a:r>
            <a:r>
              <a:rPr lang="en-US" sz="1200" b="1" dirty="0">
                <a:latin typeface="Courier New" panose="02070309020205020404" pitchFamily="49" charset="0"/>
                <a:cs typeface="Courier New" panose="02070309020205020404" pitchFamily="49" charset="0"/>
              </a:rPr>
              <a:t>(info.pairs.r3d(1:(Ns*Nd)),</a:t>
            </a:r>
            <a:r>
              <a:rPr lang="en-US" sz="1200" b="1" dirty="0" err="1">
                <a:latin typeface="Courier New" panose="02070309020205020404" pitchFamily="49" charset="0"/>
                <a:cs typeface="Courier New" panose="02070309020205020404" pitchFamily="49" charset="0"/>
              </a:rPr>
              <a:t>Gsd</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legend({num2str(</a:t>
            </a:r>
            <a:r>
              <a:rPr lang="en-US" sz="1200" b="1" dirty="0" err="1">
                <a:latin typeface="Courier New" panose="02070309020205020404" pitchFamily="49" charset="0"/>
                <a:cs typeface="Courier New" panose="02070309020205020404" pitchFamily="49" charset="0"/>
              </a:rPr>
              <a:t>flags.op.lambda</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xlabel</a:t>
            </a:r>
            <a:r>
              <a:rPr lang="en-US" sz="1200" b="1" dirty="0">
                <a:latin typeface="Courier New" panose="02070309020205020404" pitchFamily="49" charset="0"/>
                <a:cs typeface="Courier New" panose="02070309020205020404" pitchFamily="49" charset="0"/>
              </a:rPr>
              <a:t>('R_S_D [mm]');</a:t>
            </a:r>
            <a:r>
              <a:rPr lang="en-US" sz="1200" b="1" dirty="0" err="1">
                <a:latin typeface="Courier New" panose="02070309020205020404" pitchFamily="49" charset="0"/>
                <a:cs typeface="Courier New" panose="02070309020205020404" pitchFamily="49" charset="0"/>
              </a:rPr>
              <a:t>ylabel</a:t>
            </a:r>
            <a:r>
              <a:rPr lang="en-US" sz="1200" b="1" dirty="0">
                <a:latin typeface="Courier New" panose="02070309020205020404" pitchFamily="49" charset="0"/>
                <a:cs typeface="Courier New" panose="02070309020205020404" pitchFamily="49" charset="0"/>
              </a:rPr>
              <a:t>('G_S_D');</a:t>
            </a:r>
            <a:r>
              <a:rPr lang="en-US" sz="1200" b="1" dirty="0" err="1">
                <a:latin typeface="Courier New" panose="02070309020205020404" pitchFamily="49" charset="0"/>
                <a:cs typeface="Courier New" panose="02070309020205020404" pitchFamily="49" charset="0"/>
              </a:rPr>
              <a:t>xlim</a:t>
            </a:r>
            <a:r>
              <a:rPr lang="en-US" sz="1200" b="1" dirty="0">
                <a:latin typeface="Courier New" panose="02070309020205020404" pitchFamily="49" charset="0"/>
                <a:cs typeface="Courier New" panose="02070309020205020404" pitchFamily="49" charset="0"/>
              </a:rPr>
              <a:t>([0,100])</a:t>
            </a: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400" b="1" dirty="0">
                <a:latin typeface="Arial" panose="020B0604020202020204" pitchFamily="34" charset="0"/>
                <a:cs typeface="Arial" panose="020B0604020202020204" pitchFamily="34" charset="0"/>
              </a:rPr>
              <a:t>If </a:t>
            </a:r>
            <a:r>
              <a:rPr lang="en-US" sz="1400" b="1" dirty="0" err="1">
                <a:latin typeface="Arial" panose="020B0604020202020204" pitchFamily="34" charset="0"/>
                <a:cs typeface="Arial" panose="020B0604020202020204" pitchFamily="34" charset="0"/>
              </a:rPr>
              <a:t>makeAnirfast</a:t>
            </a:r>
            <a:r>
              <a:rPr lang="en-US" sz="1400" b="1" dirty="0">
                <a:latin typeface="Arial" panose="020B0604020202020204" pitchFamily="34" charset="0"/>
                <a:cs typeface="Arial" panose="020B0604020202020204" pitchFamily="34" charset="0"/>
              </a:rPr>
              <a:t> is successful, info like the below screenshot should show up in your command window</a:t>
            </a:r>
          </a:p>
        </p:txBody>
      </p:sp>
      <p:sp>
        <p:nvSpPr>
          <p:cNvPr id="20" name="Right Brace 19">
            <a:extLst>
              <a:ext uri="{FF2B5EF4-FFF2-40B4-BE49-F238E27FC236}">
                <a16:creationId xmlns:a16="http://schemas.microsoft.com/office/drawing/2014/main" id="{88E3787F-58C9-0022-289A-B29EB1C01A1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15A64D70-86D2-4B7E-3D27-3B158282D6AA}"/>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pic>
        <p:nvPicPr>
          <p:cNvPr id="27" name="Picture 26">
            <a:extLst>
              <a:ext uri="{FF2B5EF4-FFF2-40B4-BE49-F238E27FC236}">
                <a16:creationId xmlns:a16="http://schemas.microsoft.com/office/drawing/2014/main" id="{F6215A08-BFF0-71AD-93B8-E8AC914B700B}"/>
              </a:ext>
            </a:extLst>
          </p:cNvPr>
          <p:cNvPicPr>
            <a:picLocks noChangeAspect="1"/>
          </p:cNvPicPr>
          <p:nvPr/>
        </p:nvPicPr>
        <p:blipFill>
          <a:blip r:embed="rId3"/>
          <a:stretch>
            <a:fillRect/>
          </a:stretch>
        </p:blipFill>
        <p:spPr>
          <a:xfrm>
            <a:off x="148279" y="4343401"/>
            <a:ext cx="2431176" cy="2514599"/>
          </a:xfrm>
          <a:prstGeom prst="rect">
            <a:avLst/>
          </a:prstGeom>
        </p:spPr>
      </p:pic>
      <p:cxnSp>
        <p:nvCxnSpPr>
          <p:cNvPr id="3" name="Straight Arrow Connector 2">
            <a:extLst>
              <a:ext uri="{FF2B5EF4-FFF2-40B4-BE49-F238E27FC236}">
                <a16:creationId xmlns:a16="http://schemas.microsoft.com/office/drawing/2014/main" id="{53D6A5BB-6551-1476-8DDD-E23826A6700F}"/>
              </a:ext>
            </a:extLst>
          </p:cNvPr>
          <p:cNvCxnSpPr>
            <a:cxnSpLocks/>
            <a:endCxn id="27" idx="0"/>
          </p:cNvCxnSpPr>
          <p:nvPr/>
        </p:nvCxnSpPr>
        <p:spPr>
          <a:xfrm flipH="1">
            <a:off x="1363867" y="3743325"/>
            <a:ext cx="2608058" cy="600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B71FA830-697F-63DE-3A5F-A5D97CEDC6BB}"/>
              </a:ext>
            </a:extLst>
          </p:cNvPr>
          <p:cNvPicPr>
            <a:picLocks noChangeAspect="1"/>
          </p:cNvPicPr>
          <p:nvPr/>
        </p:nvPicPr>
        <p:blipFill>
          <a:blip r:embed="rId4"/>
          <a:stretch>
            <a:fillRect/>
          </a:stretch>
        </p:blipFill>
        <p:spPr>
          <a:xfrm>
            <a:off x="4498606" y="4100013"/>
            <a:ext cx="3615361" cy="2757987"/>
          </a:xfrm>
          <a:prstGeom prst="rect">
            <a:avLst/>
          </a:prstGeom>
        </p:spPr>
      </p:pic>
      <p:sp>
        <p:nvSpPr>
          <p:cNvPr id="2" name="Slide Number Placeholder 1">
            <a:extLst>
              <a:ext uri="{FF2B5EF4-FFF2-40B4-BE49-F238E27FC236}">
                <a16:creationId xmlns:a16="http://schemas.microsoft.com/office/drawing/2014/main" id="{425BD797-A25C-3859-BF02-E582C09ECC82}"/>
              </a:ext>
            </a:extLst>
          </p:cNvPr>
          <p:cNvSpPr>
            <a:spLocks noGrp="1"/>
          </p:cNvSpPr>
          <p:nvPr>
            <p:ph type="sldNum" sz="quarter" idx="12"/>
          </p:nvPr>
        </p:nvSpPr>
        <p:spPr/>
        <p:txBody>
          <a:bodyPr/>
          <a:lstStyle/>
          <a:p>
            <a:fld id="{A6EA515B-EB3D-473C-ADE9-FD8348C61D57}" type="slidenum">
              <a:rPr lang="en-US" smtClean="0"/>
              <a:t>35</a:t>
            </a:fld>
            <a:endParaRPr lang="en-US"/>
          </a:p>
        </p:txBody>
      </p:sp>
    </p:spTree>
    <p:extLst>
      <p:ext uri="{BB962C8B-B14F-4D97-AF65-F5344CB8AC3E}">
        <p14:creationId xmlns:p14="http://schemas.microsoft.com/office/powerpoint/2010/main" val="2957583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Package Sensitivity Matrix with associated info</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153507"/>
            <a:ext cx="8706467" cy="378565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5. Arrange A to have the same measurement list structure as the data:</a:t>
            </a:r>
            <a:endParaRPr lang="en-US" sz="1400" dirty="0">
              <a:latin typeface="Arial" panose="020B0604020202020204" pitchFamily="34" charset="0"/>
              <a:cs typeface="Arial" panose="020B0604020202020204" pitchFamily="34" charset="0"/>
            </a:endParaRP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Nwl,Nmeas,Nvox</a:t>
            </a:r>
            <a:r>
              <a:rPr lang="en-US" sz="1200" b="1" dirty="0">
                <a:latin typeface="Courier New" panose="02070309020205020404" pitchFamily="49" charset="0"/>
                <a:cs typeface="Courier New" panose="02070309020205020404" pitchFamily="49" charset="0"/>
              </a:rPr>
              <a:t>]=size(A);</a:t>
            </a:r>
          </a:p>
          <a:p>
            <a:r>
              <a:rPr lang="en-US" sz="1200" b="1" dirty="0">
                <a:latin typeface="Courier New" panose="02070309020205020404" pitchFamily="49" charset="0"/>
                <a:cs typeface="Courier New" panose="02070309020205020404" pitchFamily="49" charset="0"/>
              </a:rPr>
              <a:t>A=reshape(permute(A,[2,1,3]),</a:t>
            </a:r>
            <a:r>
              <a:rPr lang="en-US" sz="1200" b="1" dirty="0" err="1">
                <a:latin typeface="Courier New" panose="02070309020205020404" pitchFamily="49" charset="0"/>
                <a:cs typeface="Courier New" panose="02070309020205020404" pitchFamily="49" charset="0"/>
              </a:rPr>
              <a:t>Nwl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Nmeas,Nvox</a:t>
            </a:r>
            <a:r>
              <a:rPr lang="en-US" sz="1200" b="1"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b="1" dirty="0">
                <a:latin typeface="Arial" panose="020B0604020202020204" pitchFamily="34" charset="0"/>
                <a:cs typeface="Arial" panose="020B0604020202020204" pitchFamily="34" charset="0"/>
              </a:rPr>
              <a:t>6. Place spatial information about light model in </a:t>
            </a:r>
            <a:r>
              <a:rPr lang="en-US" b="1" dirty="0" err="1">
                <a:latin typeface="Arial" panose="020B0604020202020204" pitchFamily="34" charset="0"/>
                <a:cs typeface="Arial" panose="020B0604020202020204" pitchFamily="34" charset="0"/>
              </a:rPr>
              <a:t>infoHD.tissue</a:t>
            </a:r>
            <a:r>
              <a:rPr lang="en-US" b="1" dirty="0">
                <a:latin typeface="Arial" panose="020B0604020202020204" pitchFamily="34" charset="0"/>
                <a:cs typeface="Arial" panose="020B0604020202020204" pitchFamily="34" charset="0"/>
              </a:rPr>
              <a:t> structure:</a:t>
            </a: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sz="1200" b="1" dirty="0" err="1">
                <a:latin typeface="Courier New" panose="02070309020205020404" pitchFamily="49" charset="0"/>
                <a:cs typeface="Courier New" panose="02070309020205020404" pitchFamily="49" charset="0"/>
              </a:rPr>
              <a:t>info.tissue.dim</a:t>
            </a:r>
            <a:r>
              <a:rPr lang="en-US" sz="1200" b="1" dirty="0">
                <a:latin typeface="Courier New" panose="02070309020205020404" pitchFamily="49" charset="0"/>
                <a:cs typeface="Courier New" panose="02070309020205020404" pitchFamily="49" charset="0"/>
              </a:rPr>
              <a:t>=dim;</a:t>
            </a:r>
          </a:p>
          <a:p>
            <a:r>
              <a:rPr lang="en-US" sz="1200" b="1" dirty="0" err="1">
                <a:latin typeface="Courier New" panose="02070309020205020404" pitchFamily="49" charset="0"/>
                <a:cs typeface="Courier New" panose="02070309020205020404" pitchFamily="49" charset="0"/>
              </a:rPr>
              <a:t>info.tissue.affine</a:t>
            </a:r>
            <a:r>
              <a:rPr lang="en-US" sz="1200" b="1" dirty="0">
                <a:latin typeface="Courier New" panose="02070309020205020404" pitchFamily="49" charset="0"/>
                <a:cs typeface="Courier New" panose="02070309020205020404" pitchFamily="49" charset="0"/>
              </a:rPr>
              <a:t>=flags.t4;</a:t>
            </a:r>
          </a:p>
          <a:p>
            <a:r>
              <a:rPr lang="en-US" sz="1200" b="1" dirty="0">
                <a:latin typeface="Courier New" panose="02070309020205020404" pitchFamily="49" charset="0"/>
                <a:cs typeface="Courier New" panose="02070309020205020404" pitchFamily="49" charset="0"/>
              </a:rPr>
              <a:t>info.tissue.infoT1=infoT1;</a:t>
            </a:r>
          </a:p>
          <a:p>
            <a:r>
              <a:rPr lang="en-US" sz="1200" b="1" dirty="0" err="1">
                <a:latin typeface="Courier New" panose="02070309020205020404" pitchFamily="49" charset="0"/>
                <a:cs typeface="Courier New" panose="02070309020205020404" pitchFamily="49" charset="0"/>
              </a:rPr>
              <a:t>info.tissue.affine_target</a:t>
            </a:r>
            <a:r>
              <a:rPr lang="en-US" sz="1200" b="1" dirty="0">
                <a:latin typeface="Courier New" panose="02070309020205020404" pitchFamily="49" charset="0"/>
                <a:cs typeface="Courier New" panose="02070309020205020404" pitchFamily="49" charset="0"/>
              </a:rPr>
              <a:t>='MNI';</a:t>
            </a:r>
          </a:p>
          <a:p>
            <a:r>
              <a:rPr lang="en-US" sz="1200" b="1" dirty="0" err="1">
                <a:latin typeface="Courier New" panose="02070309020205020404" pitchFamily="49" charset="0"/>
                <a:cs typeface="Courier New" panose="02070309020205020404" pitchFamily="49" charset="0"/>
              </a:rPr>
              <a:t>info.tissue.flags</a:t>
            </a:r>
            <a:r>
              <a:rPr lang="en-US" sz="1200" b="1" dirty="0">
                <a:latin typeface="Courier New" panose="02070309020205020404" pitchFamily="49" charset="0"/>
                <a:cs typeface="Courier New" panose="02070309020205020404" pitchFamily="49" charset="0"/>
              </a:rPr>
              <a:t>=flags;</a:t>
            </a:r>
          </a:p>
          <a:p>
            <a:r>
              <a:rPr lang="en-US" sz="1200" b="1" dirty="0">
                <a:latin typeface="Courier New" panose="02070309020205020404" pitchFamily="49" charset="0"/>
                <a:cs typeface="Courier New" panose="02070309020205020404" pitchFamily="49" charset="0"/>
              </a:rPr>
              <a:t> </a:t>
            </a:r>
          </a:p>
          <a:p>
            <a:r>
              <a:rPr lang="en-US" sz="1200" b="1" dirty="0">
                <a:latin typeface="Courier New" panose="02070309020205020404" pitchFamily="49" charset="0"/>
                <a:cs typeface="Courier New" panose="02070309020205020404" pitchFamily="49" charset="0"/>
              </a:rPr>
              <a:t>save(['</a:t>
            </a:r>
            <a:r>
              <a:rPr lang="en-US" sz="1200" b="1" dirty="0" err="1">
                <a:latin typeface="Courier New" panose="02070309020205020404" pitchFamily="49" charset="0"/>
                <a:cs typeface="Courier New" panose="02070309020205020404" pitchFamily="49" charset="0"/>
              </a:rPr>
              <a:t>A_',flags.tag,'.mat</a:t>
            </a:r>
            <a:r>
              <a:rPr lang="en-US" sz="1200" b="1" dirty="0">
                <a:latin typeface="Courier New" panose="02070309020205020404" pitchFamily="49" charset="0"/>
                <a:cs typeface="Courier New" panose="02070309020205020404" pitchFamily="49" charset="0"/>
              </a:rPr>
              <a:t>'],'A','info','-v7.3’)</a:t>
            </a:r>
          </a:p>
          <a:p>
            <a:endParaRPr lang="en-US" sz="1200" b="1" dirty="0">
              <a:latin typeface="Courier New" panose="02070309020205020404" pitchFamily="49" charset="0"/>
              <a:cs typeface="Courier New" panose="02070309020205020404" pitchFamily="49" charset="0"/>
            </a:endParaRPr>
          </a:p>
        </p:txBody>
      </p:sp>
      <p:sp>
        <p:nvSpPr>
          <p:cNvPr id="14" name="Right Brace 13">
            <a:extLst>
              <a:ext uri="{FF2B5EF4-FFF2-40B4-BE49-F238E27FC236}">
                <a16:creationId xmlns:a16="http://schemas.microsoft.com/office/drawing/2014/main" id="{4026623C-89D2-5738-3DDF-D67262081AF8}"/>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16FA7769-0030-6A00-2506-9E53814B2771}"/>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id="{07C7797B-8C7A-BEAF-AF0E-4882E46F4CEE}"/>
              </a:ext>
            </a:extLst>
          </p:cNvPr>
          <p:cNvSpPr>
            <a:spLocks noGrp="1"/>
          </p:cNvSpPr>
          <p:nvPr>
            <p:ph type="sldNum" sz="quarter" idx="12"/>
          </p:nvPr>
        </p:nvSpPr>
        <p:spPr/>
        <p:txBody>
          <a:bodyPr/>
          <a:lstStyle/>
          <a:p>
            <a:fld id="{A6EA515B-EB3D-473C-ADE9-FD8348C61D57}" type="slidenum">
              <a:rPr lang="en-US" smtClean="0"/>
              <a:t>36</a:t>
            </a:fld>
            <a:endParaRPr lang="en-US"/>
          </a:p>
        </p:txBody>
      </p:sp>
    </p:spTree>
    <p:extLst>
      <p:ext uri="{BB962C8B-B14F-4D97-AF65-F5344CB8AC3E}">
        <p14:creationId xmlns:p14="http://schemas.microsoft.com/office/powerpoint/2010/main" val="638896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Package Sensitivity Matrix with associated info</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153507"/>
            <a:ext cx="8781508" cy="4801314"/>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6. Package and save A where all source-detector separations are less than 6cm</a:t>
            </a:r>
          </a:p>
          <a:p>
            <a:endParaRPr lang="en-US" sz="1400" b="1" dirty="0">
              <a:latin typeface="Arial" panose="020B0604020202020204" pitchFamily="34" charset="0"/>
              <a:cs typeface="Arial" panose="020B0604020202020204" pitchFamily="34" charset="0"/>
            </a:endParaRPr>
          </a:p>
          <a:p>
            <a:r>
              <a:rPr lang="en-US" sz="1400" b="1" i="0" dirty="0">
                <a:effectLst/>
                <a:latin typeface="Arial" panose="020B0604020202020204" pitchFamily="34" charset="0"/>
                <a:cs typeface="Arial" panose="020B0604020202020204" pitchFamily="34" charset="0"/>
              </a:rPr>
              <a:t>For high-density pads, only measurements from source-detector (SD) pairs that have a separation distance within 6cm are generally used. These overlapping measurements are what provide the image quality of the HD arrays. The </a:t>
            </a:r>
            <a:r>
              <a:rPr lang="en-US" sz="1400" b="1" i="0" dirty="0" err="1">
                <a:effectLst/>
                <a:latin typeface="Arial" panose="020B0604020202020204" pitchFamily="34" charset="0"/>
                <a:cs typeface="Arial" panose="020B0604020202020204" pitchFamily="34" charset="0"/>
              </a:rPr>
              <a:t>Gsd</a:t>
            </a:r>
            <a:r>
              <a:rPr lang="en-US" sz="1400" b="1" i="0" dirty="0">
                <a:effectLst/>
                <a:latin typeface="Arial" panose="020B0604020202020204" pitchFamily="34" charset="0"/>
                <a:cs typeface="Arial" panose="020B0604020202020204" pitchFamily="34" charset="0"/>
              </a:rPr>
              <a:t> vs </a:t>
            </a:r>
            <a:r>
              <a:rPr lang="en-US" sz="1400" b="1" i="0" dirty="0" err="1">
                <a:effectLst/>
                <a:latin typeface="Arial" panose="020B0604020202020204" pitchFamily="34" charset="0"/>
                <a:cs typeface="Arial" panose="020B0604020202020204" pitchFamily="34" charset="0"/>
              </a:rPr>
              <a:t>Rsd</a:t>
            </a:r>
            <a:r>
              <a:rPr lang="en-US" sz="1400" b="1" i="0" dirty="0">
                <a:effectLst/>
                <a:latin typeface="Arial" panose="020B0604020202020204" pitchFamily="34" charset="0"/>
                <a:cs typeface="Arial" panose="020B0604020202020204" pitchFamily="34" charset="0"/>
              </a:rPr>
              <a:t> scatterplot is a helpful tool for visualizing what measurements meet the 6cm cutoff. A red box has been placed around the measurements within the 6cm cutoff.</a:t>
            </a:r>
            <a:endParaRPr lang="en-US" sz="1200" b="1" dirty="0">
              <a:latin typeface="Arial" panose="020B0604020202020204" pitchFamily="34" charset="0"/>
              <a:cs typeface="Arial" panose="020B0604020202020204" pitchFamily="34" charset="0"/>
            </a:endParaRPr>
          </a:p>
          <a:p>
            <a:endParaRPr lang="en-US" sz="1200" dirty="0">
              <a:latin typeface="Courier New" panose="02070309020205020404" pitchFamily="49" charset="0"/>
              <a:cs typeface="Courier New" panose="02070309020205020404" pitchFamily="49" charset="0"/>
            </a:endParaRPr>
          </a:p>
          <a:p>
            <a:r>
              <a:rPr lang="en-US" sz="1200" b="1" dirty="0">
                <a:solidFill>
                  <a:srgbClr val="1C721C"/>
                </a:solidFill>
                <a:latin typeface="Courier New" panose="02070309020205020404" pitchFamily="49" charset="0"/>
                <a:cs typeface="Courier New" panose="02070309020205020404" pitchFamily="49" charset="0"/>
              </a:rPr>
              <a:t>% Get A with all SD separations within 6cm</a:t>
            </a:r>
          </a:p>
          <a:p>
            <a:r>
              <a:rPr lang="en-US" sz="1200" b="1" dirty="0">
                <a:latin typeface="Courier New" panose="02070309020205020404" pitchFamily="49" charset="0"/>
                <a:cs typeface="Courier New" panose="02070309020205020404" pitchFamily="49" charset="0"/>
              </a:rPr>
              <a:t>keep=info.pairs.r3d&lt;=60; </a:t>
            </a:r>
          </a:p>
          <a:p>
            <a:r>
              <a:rPr lang="en-US" sz="1200" b="1" dirty="0">
                <a:latin typeface="Courier New" panose="02070309020205020404" pitchFamily="49" charset="0"/>
                <a:cs typeface="Courier New" panose="02070309020205020404" pitchFamily="49" charset="0"/>
              </a:rPr>
              <a:t>temp=struct;</a:t>
            </a:r>
          </a:p>
          <a:p>
            <a:r>
              <a:rPr lang="en-US" sz="1200" b="1" dirty="0" err="1">
                <a:latin typeface="Courier New" panose="02070309020205020404" pitchFamily="49" charset="0"/>
                <a:cs typeface="Courier New" panose="02070309020205020404" pitchFamily="49" charset="0"/>
              </a:rPr>
              <a:t>temp.Src</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info.pairs.Src</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temp.Det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info.pairs.Det</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temp.NN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info.pairs.NN</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temp.WL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info.pairs.WL</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temp.lambda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info.pairs.lambda</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temp.Mod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info.pairs.Mod</a:t>
            </a:r>
            <a:r>
              <a:rPr lang="en-US" sz="1200" b="1" dirty="0">
                <a:latin typeface="Courier New" panose="02070309020205020404" pitchFamily="49" charset="0"/>
                <a:cs typeface="Courier New" panose="02070309020205020404" pitchFamily="49" charset="0"/>
              </a:rPr>
              <a:t>(keep);</a:t>
            </a:r>
          </a:p>
          <a:p>
            <a:r>
              <a:rPr lang="en-US" sz="1200" b="1" dirty="0">
                <a:latin typeface="Courier New" panose="02070309020205020404" pitchFamily="49" charset="0"/>
                <a:cs typeface="Courier New" panose="02070309020205020404" pitchFamily="49" charset="0"/>
              </a:rPr>
              <a:t>temp.r2d=info.pairs.r2d(keep);</a:t>
            </a:r>
          </a:p>
          <a:p>
            <a:r>
              <a:rPr lang="en-US" sz="1200" b="1" dirty="0">
                <a:latin typeface="Courier New" panose="02070309020205020404" pitchFamily="49" charset="0"/>
                <a:cs typeface="Courier New" panose="02070309020205020404" pitchFamily="49" charset="0"/>
              </a:rPr>
              <a:t>temp.r3d=info.pairs.r3d(keep);</a:t>
            </a:r>
          </a:p>
          <a:p>
            <a:r>
              <a:rPr lang="en-US" sz="1200" b="1" dirty="0" err="1">
                <a:latin typeface="Courier New" panose="02070309020205020404" pitchFamily="49" charset="0"/>
                <a:cs typeface="Courier New" panose="02070309020205020404" pitchFamily="49" charset="0"/>
              </a:rPr>
              <a:t>info.pairs</a:t>
            </a:r>
            <a:r>
              <a:rPr lang="en-US" sz="1200" b="1" dirty="0">
                <a:latin typeface="Courier New" panose="02070309020205020404" pitchFamily="49" charset="0"/>
                <a:cs typeface="Courier New" panose="02070309020205020404" pitchFamily="49" charset="0"/>
              </a:rPr>
              <a:t>=temp;</a:t>
            </a:r>
          </a:p>
          <a:p>
            <a:r>
              <a:rPr lang="en-US" sz="1200" b="1" dirty="0">
                <a:latin typeface="Courier New" panose="02070309020205020404" pitchFamily="49" charset="0"/>
                <a:cs typeface="Courier New" panose="02070309020205020404" pitchFamily="49" charset="0"/>
              </a:rPr>
              <a:t>A=A(keep,:); </a:t>
            </a:r>
            <a:r>
              <a:rPr lang="en-US" sz="1200" b="1" dirty="0">
                <a:solidFill>
                  <a:srgbClr val="1C721C"/>
                </a:solidFill>
                <a:latin typeface="Courier New" panose="02070309020205020404" pitchFamily="49" charset="0"/>
                <a:cs typeface="Courier New" panose="02070309020205020404" pitchFamily="49" charset="0"/>
              </a:rPr>
              <a:t>%A with all SD within 6cm</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save(['A_r3d_lth_60_',flags.tag,'.mat'],'A','info','-v7.3') </a:t>
            </a:r>
            <a:r>
              <a:rPr lang="en-US" sz="1200" b="1" dirty="0">
                <a:solidFill>
                  <a:srgbClr val="1C721C"/>
                </a:solidFill>
                <a:latin typeface="Courier New" panose="02070309020205020404" pitchFamily="49" charset="0"/>
                <a:cs typeface="Courier New" panose="02070309020205020404" pitchFamily="49" charset="0"/>
              </a:rPr>
              <a:t>%save A with all SD within 6cm</a:t>
            </a:r>
          </a:p>
          <a:p>
            <a:endParaRPr lang="en-US" sz="1200" b="1" dirty="0">
              <a:latin typeface="Courier New" panose="02070309020205020404" pitchFamily="49" charset="0"/>
              <a:cs typeface="Courier New" panose="02070309020205020404" pitchFamily="49" charset="0"/>
            </a:endParaRPr>
          </a:p>
        </p:txBody>
      </p:sp>
      <p:sp>
        <p:nvSpPr>
          <p:cNvPr id="14" name="Right Brace 13">
            <a:extLst>
              <a:ext uri="{FF2B5EF4-FFF2-40B4-BE49-F238E27FC236}">
                <a16:creationId xmlns:a16="http://schemas.microsoft.com/office/drawing/2014/main" id="{4026623C-89D2-5738-3DDF-D67262081AF8}"/>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16FA7769-0030-6A00-2506-9E53814B2771}"/>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id="{07C7797B-8C7A-BEAF-AF0E-4882E46F4CEE}"/>
              </a:ext>
            </a:extLst>
          </p:cNvPr>
          <p:cNvSpPr>
            <a:spLocks noGrp="1"/>
          </p:cNvSpPr>
          <p:nvPr>
            <p:ph type="sldNum" sz="quarter" idx="12"/>
          </p:nvPr>
        </p:nvSpPr>
        <p:spPr/>
        <p:txBody>
          <a:bodyPr/>
          <a:lstStyle/>
          <a:p>
            <a:fld id="{A6EA515B-EB3D-473C-ADE9-FD8348C61D57}" type="slidenum">
              <a:rPr lang="en-US" smtClean="0"/>
              <a:t>37</a:t>
            </a:fld>
            <a:endParaRPr lang="en-US"/>
          </a:p>
        </p:txBody>
      </p:sp>
      <p:pic>
        <p:nvPicPr>
          <p:cNvPr id="3" name="Picture 2">
            <a:extLst>
              <a:ext uri="{FF2B5EF4-FFF2-40B4-BE49-F238E27FC236}">
                <a16:creationId xmlns:a16="http://schemas.microsoft.com/office/drawing/2014/main" id="{463A3D7E-49E9-1EF3-13D0-D87FEBED1F48}"/>
              </a:ext>
            </a:extLst>
          </p:cNvPr>
          <p:cNvPicPr>
            <a:picLocks noChangeAspect="1"/>
          </p:cNvPicPr>
          <p:nvPr/>
        </p:nvPicPr>
        <p:blipFill>
          <a:blip r:embed="rId2"/>
          <a:stretch>
            <a:fillRect/>
          </a:stretch>
        </p:blipFill>
        <p:spPr>
          <a:xfrm>
            <a:off x="4539033" y="2973104"/>
            <a:ext cx="2764254" cy="2108718"/>
          </a:xfrm>
          <a:prstGeom prst="rect">
            <a:avLst/>
          </a:prstGeom>
        </p:spPr>
      </p:pic>
      <p:sp>
        <p:nvSpPr>
          <p:cNvPr id="4" name="TextBox 3">
            <a:extLst>
              <a:ext uri="{FF2B5EF4-FFF2-40B4-BE49-F238E27FC236}">
                <a16:creationId xmlns:a16="http://schemas.microsoft.com/office/drawing/2014/main" id="{48D5FA96-82C3-B073-7FC0-C58EE3564993}"/>
              </a:ext>
            </a:extLst>
          </p:cNvPr>
          <p:cNvSpPr txBox="1"/>
          <p:nvPr/>
        </p:nvSpPr>
        <p:spPr>
          <a:xfrm>
            <a:off x="5372142" y="2647055"/>
            <a:ext cx="1111202" cy="307777"/>
          </a:xfrm>
          <a:prstGeom prst="rect">
            <a:avLst/>
          </a:prstGeom>
          <a:noFill/>
        </p:spPr>
        <p:txBody>
          <a:bodyPr wrap="none" rtlCol="0">
            <a:spAutoFit/>
          </a:bodyPr>
          <a:lstStyle/>
          <a:p>
            <a:r>
              <a:rPr lang="en-US" sz="1400" dirty="0" err="1">
                <a:latin typeface="Arial" panose="020B0604020202020204" pitchFamily="34" charset="0"/>
                <a:cs typeface="Arial" panose="020B0604020202020204" pitchFamily="34" charset="0"/>
              </a:rPr>
              <a:t>Gsd</a:t>
            </a:r>
            <a:r>
              <a:rPr lang="en-US" sz="1400" dirty="0">
                <a:latin typeface="Arial" panose="020B0604020202020204" pitchFamily="34" charset="0"/>
                <a:cs typeface="Arial" panose="020B0604020202020204" pitchFamily="34" charset="0"/>
              </a:rPr>
              <a:t> vs </a:t>
            </a:r>
            <a:r>
              <a:rPr lang="en-US" sz="1400" dirty="0" err="1">
                <a:latin typeface="Arial" panose="020B0604020202020204" pitchFamily="34" charset="0"/>
                <a:cs typeface="Arial" panose="020B0604020202020204" pitchFamily="34" charset="0"/>
              </a:rPr>
              <a:t>Rsd</a:t>
            </a:r>
            <a:endParaRPr lang="en-US" sz="14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5656886A-46A5-AA64-F886-DD7741FE54D0}"/>
              </a:ext>
            </a:extLst>
          </p:cNvPr>
          <p:cNvSpPr/>
          <p:nvPr/>
        </p:nvSpPr>
        <p:spPr>
          <a:xfrm>
            <a:off x="5047861" y="3128340"/>
            <a:ext cx="1114404" cy="10955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47548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Validate the sensitivity (1 of 2)</a:t>
            </a:r>
          </a:p>
        </p:txBody>
      </p:sp>
      <p:sp>
        <p:nvSpPr>
          <p:cNvPr id="4" name="Rectangle 3"/>
          <p:cNvSpPr/>
          <p:nvPr/>
        </p:nvSpPr>
        <p:spPr>
          <a:xfrm>
            <a:off x="148280" y="1150202"/>
            <a:ext cx="8492369" cy="2369880"/>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Visualize an example measurement’s sensitivity</a:t>
            </a:r>
          </a:p>
          <a:p>
            <a:endParaRPr lang="en-US" sz="10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Visualize aspects of sensitivity profile</a:t>
            </a:r>
          </a:p>
          <a:p>
            <a:r>
              <a:rPr lang="en-US" sz="1200" b="1" dirty="0">
                <a:latin typeface="Courier New" panose="02070309020205020404" pitchFamily="49" charset="0"/>
              </a:rPr>
              <a:t>t1=affine3d_img(mask,infoT1,dim,eye(4)); </a:t>
            </a:r>
            <a:r>
              <a:rPr lang="en-US" sz="1200" b="1" dirty="0">
                <a:solidFill>
                  <a:srgbClr val="228B22"/>
                </a:solidFill>
                <a:latin typeface="Courier New" panose="02070309020205020404" pitchFamily="49" charset="0"/>
              </a:rPr>
              <a:t>% put anatomical volume in dim space</a:t>
            </a:r>
          </a:p>
          <a:p>
            <a:endParaRPr lang="en-US" sz="1200" b="1" dirty="0">
              <a:solidFill>
                <a:srgbClr val="228B22"/>
              </a:solidFill>
              <a:latin typeface="Courier New" panose="02070309020205020404" pitchFamily="49" charset="0"/>
            </a:endParaRPr>
          </a:p>
          <a:p>
            <a:r>
              <a:rPr lang="en-US" sz="1200" b="1" dirty="0">
                <a:latin typeface="Courier New" panose="02070309020205020404" pitchFamily="49" charset="0"/>
              </a:rPr>
              <a:t>keep=</a:t>
            </a:r>
            <a:r>
              <a:rPr lang="en-US" sz="1200" b="1" dirty="0" err="1">
                <a:latin typeface="Courier New" panose="02070309020205020404" pitchFamily="49" charset="0"/>
              </a:rPr>
              <a:t>info.pairs.WL</a:t>
            </a:r>
            <a:r>
              <a:rPr lang="en-US" sz="1200" b="1" dirty="0">
                <a:latin typeface="Courier New" panose="02070309020205020404" pitchFamily="49" charset="0"/>
              </a:rPr>
              <a:t>==2 &amp; </a:t>
            </a:r>
            <a:r>
              <a:rPr lang="en-US" sz="1200" b="1" dirty="0" err="1">
                <a:latin typeface="Courier New" panose="02070309020205020404" pitchFamily="49" charset="0"/>
              </a:rPr>
              <a:t>info.pairs.Src</a:t>
            </a:r>
            <a:r>
              <a:rPr lang="en-US" sz="1200" b="1" dirty="0">
                <a:latin typeface="Courier New" panose="02070309020205020404" pitchFamily="49" charset="0"/>
              </a:rPr>
              <a:t>==1 &amp; </a:t>
            </a:r>
            <a:r>
              <a:rPr lang="en-US" sz="1200" b="1" dirty="0" err="1">
                <a:latin typeface="Courier New" panose="02070309020205020404" pitchFamily="49" charset="0"/>
              </a:rPr>
              <a:t>info.pairs.Det</a:t>
            </a:r>
            <a:r>
              <a:rPr lang="en-US" sz="1200" b="1" dirty="0">
                <a:latin typeface="Courier New" panose="02070309020205020404" pitchFamily="49" charset="0"/>
              </a:rPr>
              <a:t>==6;</a:t>
            </a:r>
          </a:p>
          <a:p>
            <a:r>
              <a:rPr lang="en-US" sz="1200" b="1" dirty="0">
                <a:latin typeface="Courier New" panose="02070309020205020404" pitchFamily="49" charset="0"/>
              </a:rPr>
              <a:t>foo=squeeze(A(keep,:));              </a:t>
            </a:r>
            <a:r>
              <a:rPr lang="en-US" sz="1200" b="1" dirty="0">
                <a:solidFill>
                  <a:srgbClr val="228B22"/>
                </a:solidFill>
                <a:latin typeface="Courier New" panose="02070309020205020404" pitchFamily="49" charset="0"/>
              </a:rPr>
              <a:t>% Single </a:t>
            </a:r>
            <a:r>
              <a:rPr lang="en-US" sz="1200" b="1" dirty="0" err="1">
                <a:solidFill>
                  <a:srgbClr val="228B22"/>
                </a:solidFill>
                <a:latin typeface="Courier New" panose="02070309020205020404" pitchFamily="49" charset="0"/>
              </a:rPr>
              <a:t>meas</a:t>
            </a:r>
            <a:r>
              <a:rPr lang="en-US" sz="1200" b="1" dirty="0">
                <a:solidFill>
                  <a:srgbClr val="228B22"/>
                </a:solidFill>
                <a:latin typeface="Courier New" panose="02070309020205020404" pitchFamily="49" charset="0"/>
              </a:rPr>
              <a:t> pair</a:t>
            </a:r>
          </a:p>
          <a:p>
            <a:r>
              <a:rPr lang="en-US" sz="1200" b="1" dirty="0" err="1">
                <a:latin typeface="Courier New" panose="02070309020205020404" pitchFamily="49" charset="0"/>
              </a:rPr>
              <a:t>fooV</a:t>
            </a:r>
            <a:r>
              <a:rPr lang="en-US" sz="1200" b="1" dirty="0">
                <a:latin typeface="Courier New" panose="02070309020205020404" pitchFamily="49" charset="0"/>
              </a:rPr>
              <a:t>=Good_Vox2vol(</a:t>
            </a:r>
            <a:r>
              <a:rPr lang="en-US" sz="1200" b="1" dirty="0" err="1">
                <a:latin typeface="Courier New" panose="02070309020205020404" pitchFamily="49" charset="0"/>
              </a:rPr>
              <a:t>foo',dim</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a:t>
            </a:r>
            <a:r>
              <a:rPr lang="en-US" sz="1200" b="1" dirty="0" err="1">
                <a:latin typeface="Courier New" panose="02070309020205020404" pitchFamily="49" charset="0"/>
              </a:rPr>
              <a:t>fooV</a:t>
            </a:r>
            <a:r>
              <a:rPr lang="en-US" sz="1200" b="1" dirty="0">
                <a:latin typeface="Courier New" panose="02070309020205020404" pitchFamily="49" charset="0"/>
              </a:rPr>
              <a:t>./max(</a:t>
            </a:r>
            <a:r>
              <a:rPr lang="en-US" sz="1200" b="1" dirty="0" err="1">
                <a:latin typeface="Courier New" panose="02070309020205020404" pitchFamily="49" charset="0"/>
              </a:rPr>
              <a:t>fooV</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=log10(1e2.*</a:t>
            </a:r>
            <a:r>
              <a:rPr lang="en-US" sz="1200" b="1" dirty="0" err="1">
                <a:latin typeface="Courier New" panose="02070309020205020404" pitchFamily="49" charset="0"/>
              </a:rPr>
              <a:t>fooV</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 top 2 </a:t>
            </a:r>
            <a:r>
              <a:rPr lang="en-US" sz="1200" b="1" dirty="0" err="1">
                <a:solidFill>
                  <a:srgbClr val="228B22"/>
                </a:solidFill>
                <a:latin typeface="Courier New" panose="02070309020205020404" pitchFamily="49" charset="0"/>
              </a:rPr>
              <a:t>o.o.m</a:t>
            </a:r>
            <a:r>
              <a:rPr lang="en-US" sz="1200" b="1" dirty="0">
                <a:solidFill>
                  <a:srgbClr val="228B22"/>
                </a:solidFill>
                <a:latin typeface="Courier New" panose="02070309020205020404" pitchFamily="49" charset="0"/>
              </a:rPr>
              <a:t>.</a:t>
            </a:r>
          </a:p>
          <a:p>
            <a:r>
              <a:rPr lang="en-US" sz="1200" b="1" dirty="0" err="1">
                <a:latin typeface="Courier New" panose="02070309020205020404" pitchFamily="49" charset="0"/>
              </a:rPr>
              <a:t>pA.PD</a:t>
            </a:r>
            <a:r>
              <a:rPr lang="en-US" sz="1200" b="1" dirty="0">
                <a:latin typeface="Courier New" panose="02070309020205020404" pitchFamily="49" charset="0"/>
              </a:rPr>
              <a:t>=1;pA.Scale=2;pA.Th.P=0;pA.Th.N=-</a:t>
            </a:r>
            <a:r>
              <a:rPr lang="en-US" sz="1200" b="1" dirty="0" err="1">
                <a:latin typeface="Courier New" panose="02070309020205020404" pitchFamily="49" charset="0"/>
              </a:rPr>
              <a:t>pA.Th.P</a:t>
            </a:r>
            <a:r>
              <a:rPr lang="en-US" sz="1200" b="1" dirty="0">
                <a:latin typeface="Courier New" panose="02070309020205020404" pitchFamily="49" charset="0"/>
              </a:rPr>
              <a:t>;</a:t>
            </a:r>
          </a:p>
          <a:p>
            <a:r>
              <a:rPr lang="en-US" sz="1200" b="1" dirty="0" err="1">
                <a:latin typeface="Courier New" panose="02070309020205020404" pitchFamily="49" charset="0"/>
              </a:rPr>
              <a:t>PlotSlices</a:t>
            </a:r>
            <a:r>
              <a:rPr lang="en-US" sz="1200" b="1" dirty="0">
                <a:latin typeface="Courier New" panose="02070309020205020404" pitchFamily="49" charset="0"/>
              </a:rPr>
              <a:t>(t1,dim,pA,fooV)</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27" name="Right Brace 26">
            <a:extLst>
              <a:ext uri="{FF2B5EF4-FFF2-40B4-BE49-F238E27FC236}">
                <a16:creationId xmlns:a16="http://schemas.microsoft.com/office/drawing/2014/main" id="{46D2141A-B967-F865-2D09-672CDDBC2224}"/>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12A99C4E-4D38-6D05-1C54-E4CFA3D190EB}"/>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pic>
        <p:nvPicPr>
          <p:cNvPr id="29" name="Picture 28">
            <a:extLst>
              <a:ext uri="{FF2B5EF4-FFF2-40B4-BE49-F238E27FC236}">
                <a16:creationId xmlns:a16="http://schemas.microsoft.com/office/drawing/2014/main" id="{E69F8349-A13F-EA7D-BBEF-7B009DD27483}"/>
              </a:ext>
            </a:extLst>
          </p:cNvPr>
          <p:cNvPicPr>
            <a:picLocks noChangeAspect="1"/>
          </p:cNvPicPr>
          <p:nvPr/>
        </p:nvPicPr>
        <p:blipFill>
          <a:blip r:embed="rId2"/>
          <a:stretch>
            <a:fillRect/>
          </a:stretch>
        </p:blipFill>
        <p:spPr>
          <a:xfrm>
            <a:off x="1391239" y="3764541"/>
            <a:ext cx="5668074" cy="2878855"/>
          </a:xfrm>
          <a:prstGeom prst="rect">
            <a:avLst/>
          </a:prstGeom>
        </p:spPr>
      </p:pic>
      <p:sp>
        <p:nvSpPr>
          <p:cNvPr id="5" name="Rectangle 4"/>
          <p:cNvSpPr/>
          <p:nvPr/>
        </p:nvSpPr>
        <p:spPr>
          <a:xfrm>
            <a:off x="3472968" y="3702566"/>
            <a:ext cx="2749471"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NN1: source 1 detector 6</a:t>
            </a:r>
            <a:endParaRPr lang="en-US" dirty="0"/>
          </a:p>
        </p:txBody>
      </p:sp>
      <p:sp>
        <p:nvSpPr>
          <p:cNvPr id="2" name="Slide Number Placeholder 1">
            <a:extLst>
              <a:ext uri="{FF2B5EF4-FFF2-40B4-BE49-F238E27FC236}">
                <a16:creationId xmlns:a16="http://schemas.microsoft.com/office/drawing/2014/main" id="{6FCE1AFA-F7CD-9D1E-8EF9-754CC730A214}"/>
              </a:ext>
            </a:extLst>
          </p:cNvPr>
          <p:cNvSpPr>
            <a:spLocks noGrp="1"/>
          </p:cNvSpPr>
          <p:nvPr>
            <p:ph type="sldNum" sz="quarter" idx="12"/>
          </p:nvPr>
        </p:nvSpPr>
        <p:spPr/>
        <p:txBody>
          <a:bodyPr/>
          <a:lstStyle/>
          <a:p>
            <a:fld id="{A6EA515B-EB3D-473C-ADE9-FD8348C61D57}" type="slidenum">
              <a:rPr lang="en-US" smtClean="0"/>
              <a:t>38</a:t>
            </a:fld>
            <a:endParaRPr lang="en-US"/>
          </a:p>
        </p:txBody>
      </p:sp>
    </p:spTree>
    <p:extLst>
      <p:ext uri="{BB962C8B-B14F-4D97-AF65-F5344CB8AC3E}">
        <p14:creationId xmlns:p14="http://schemas.microsoft.com/office/powerpoint/2010/main" val="34705088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Validate the sensitivity (2 of 2)</a:t>
            </a:r>
          </a:p>
        </p:txBody>
      </p:sp>
      <p:sp>
        <p:nvSpPr>
          <p:cNvPr id="4" name="Rectangle 3"/>
          <p:cNvSpPr/>
          <p:nvPr/>
        </p:nvSpPr>
        <p:spPr>
          <a:xfrm>
            <a:off x="148280" y="1150202"/>
            <a:ext cx="8492369" cy="2646878"/>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Visualize the flat field reconstruction</a:t>
            </a:r>
          </a:p>
          <a:p>
            <a:endParaRPr lang="en-US" sz="1000" b="1" dirty="0">
              <a:solidFill>
                <a:srgbClr val="228B22"/>
              </a:solidFill>
              <a:latin typeface="Courier New" panose="02070309020205020404" pitchFamily="49" charset="0"/>
            </a:endParaRPr>
          </a:p>
          <a:p>
            <a:r>
              <a:rPr lang="en-US" sz="1200" b="1" dirty="0">
                <a:latin typeface="Courier New" panose="02070309020205020404" pitchFamily="49" charset="0"/>
              </a:rPr>
              <a:t>keep=(</a:t>
            </a:r>
            <a:r>
              <a:rPr lang="en-US" sz="1200" b="1" dirty="0" err="1">
                <a:latin typeface="Courier New" panose="02070309020205020404" pitchFamily="49" charset="0"/>
              </a:rPr>
              <a:t>info.pairs.WL</a:t>
            </a:r>
            <a:r>
              <a:rPr lang="en-US" sz="1200" b="1" dirty="0">
                <a:latin typeface="Courier New" panose="02070309020205020404" pitchFamily="49" charset="0"/>
              </a:rPr>
              <a:t>==2 &amp; info.pairs.r2d&lt;=40);</a:t>
            </a:r>
          </a:p>
          <a:p>
            <a:r>
              <a:rPr lang="en-US" sz="1200" b="1" dirty="0">
                <a:latin typeface="Courier New" panose="02070309020205020404" pitchFamily="49" charset="0"/>
              </a:rPr>
              <a:t>a=squeeze(A(keep,:));</a:t>
            </a:r>
          </a:p>
          <a:p>
            <a:r>
              <a:rPr lang="en-US" sz="1200" b="1" dirty="0">
                <a:latin typeface="Courier New" panose="02070309020205020404" pitchFamily="49" charset="0"/>
              </a:rPr>
              <a:t>iA=</a:t>
            </a:r>
            <a:r>
              <a:rPr lang="en-US" sz="1200" b="1" dirty="0" err="1">
                <a:latin typeface="Courier New" panose="02070309020205020404" pitchFamily="49" charset="0"/>
              </a:rPr>
              <a:t>Tikhonov_invert_Amat</a:t>
            </a:r>
            <a:r>
              <a:rPr lang="en-US" sz="1200" b="1" dirty="0">
                <a:latin typeface="Courier New" panose="02070309020205020404" pitchFamily="49" charset="0"/>
              </a:rPr>
              <a:t>(a,0.01,0.1);</a:t>
            </a:r>
          </a:p>
          <a:p>
            <a:r>
              <a:rPr lang="en-US" sz="1200" b="1" dirty="0">
                <a:latin typeface="Courier New" panose="02070309020205020404" pitchFamily="49" charset="0"/>
              </a:rPr>
              <a:t>iA=</a:t>
            </a:r>
            <a:r>
              <a:rPr lang="en-US" sz="1200" b="1" dirty="0" err="1">
                <a:latin typeface="Courier New" panose="02070309020205020404" pitchFamily="49" charset="0"/>
              </a:rPr>
              <a:t>smooth_Amat</a:t>
            </a:r>
            <a:r>
              <a:rPr lang="en-US" sz="1200" b="1" dirty="0">
                <a:latin typeface="Courier New" panose="02070309020205020404" pitchFamily="49" charset="0"/>
              </a:rPr>
              <a:t>(iA,dim,5); </a:t>
            </a:r>
            <a:r>
              <a:rPr lang="en-US" sz="1200" b="1" dirty="0">
                <a:solidFill>
                  <a:srgbClr val="228B22"/>
                </a:solidFill>
                <a:latin typeface="Courier New" panose="02070309020205020404" pitchFamily="49" charset="0"/>
              </a:rPr>
              <a:t>% use smoothing parameter of 5 here</a:t>
            </a:r>
            <a:endParaRPr lang="en-US" sz="1200" b="1" dirty="0">
              <a:latin typeface="Courier New" panose="02070309020205020404" pitchFamily="49" charset="0"/>
            </a:endParaRPr>
          </a:p>
          <a:p>
            <a:r>
              <a:rPr lang="en-US" sz="1200" b="1" dirty="0" err="1">
                <a:latin typeface="Courier New" panose="02070309020205020404" pitchFamily="49" charset="0"/>
              </a:rPr>
              <a:t>ffr</a:t>
            </a:r>
            <a:r>
              <a:rPr lang="en-US" sz="1200" b="1" dirty="0">
                <a:latin typeface="Courier New" panose="02070309020205020404" pitchFamily="49" charset="0"/>
              </a:rPr>
              <a:t>=</a:t>
            </a:r>
            <a:r>
              <a:rPr lang="en-US" sz="1200" b="1" dirty="0" err="1">
                <a:latin typeface="Courier New" panose="02070309020205020404" pitchFamily="49" charset="0"/>
              </a:rPr>
              <a:t>makeFlatFieldRecon</a:t>
            </a:r>
            <a:r>
              <a:rPr lang="en-US" sz="1200" b="1" dirty="0">
                <a:latin typeface="Courier New" panose="02070309020205020404" pitchFamily="49" charset="0"/>
              </a:rPr>
              <a:t>(</a:t>
            </a:r>
            <a:r>
              <a:rPr lang="en-US" sz="1200" b="1" dirty="0" err="1">
                <a:latin typeface="Courier New" panose="02070309020205020404" pitchFamily="49" charset="0"/>
              </a:rPr>
              <a:t>a,iA</a:t>
            </a:r>
            <a:r>
              <a:rPr lang="en-US" sz="1200" b="1" dirty="0">
                <a:latin typeface="Courier New" panose="02070309020205020404" pitchFamily="49" charset="0"/>
              </a:rPr>
              <a:t>);</a:t>
            </a:r>
          </a:p>
          <a:p>
            <a:endParaRPr lang="en-US" sz="1200" b="1" dirty="0">
              <a:latin typeface="Courier New" panose="02070309020205020404" pitchFamily="49" charset="0"/>
            </a:endParaRPr>
          </a:p>
          <a:p>
            <a:r>
              <a:rPr lang="en-US" sz="1200" b="1" dirty="0" err="1">
                <a:latin typeface="Courier New" panose="02070309020205020404" pitchFamily="49" charset="0"/>
              </a:rPr>
              <a:t>fooV</a:t>
            </a:r>
            <a:r>
              <a:rPr lang="en-US" sz="1200" b="1" dirty="0">
                <a:latin typeface="Courier New" panose="02070309020205020404" pitchFamily="49" charset="0"/>
              </a:rPr>
              <a:t>=Good_Vox2vol(</a:t>
            </a:r>
            <a:r>
              <a:rPr lang="en-US" sz="1200" b="1" dirty="0" err="1">
                <a:latin typeface="Courier New" panose="02070309020205020404" pitchFamily="49" charset="0"/>
              </a:rPr>
              <a:t>ffr,dim</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a:t>
            </a:r>
            <a:r>
              <a:rPr lang="en-US" sz="1200" b="1" dirty="0" err="1">
                <a:latin typeface="Courier New" panose="02070309020205020404" pitchFamily="49" charset="0"/>
              </a:rPr>
              <a:t>fooV</a:t>
            </a:r>
            <a:r>
              <a:rPr lang="en-US" sz="1200" b="1" dirty="0">
                <a:latin typeface="Courier New" panose="02070309020205020404" pitchFamily="49" charset="0"/>
              </a:rPr>
              <a:t>./max(</a:t>
            </a:r>
            <a:r>
              <a:rPr lang="en-US" sz="1200" b="1" dirty="0" err="1">
                <a:latin typeface="Courier New" panose="02070309020205020404" pitchFamily="49" charset="0"/>
              </a:rPr>
              <a:t>fooV</a:t>
            </a:r>
            <a:r>
              <a:rPr lang="en-US" sz="1200" b="1" dirty="0">
                <a:latin typeface="Courier New" panose="02070309020205020404" pitchFamily="49" charset="0"/>
              </a:rPr>
              <a:t>(:));</a:t>
            </a:r>
          </a:p>
          <a:p>
            <a:r>
              <a:rPr lang="en-US" sz="1200" b="1" dirty="0" err="1">
                <a:latin typeface="Courier New" panose="02070309020205020404" pitchFamily="49" charset="0"/>
              </a:rPr>
              <a:t>pA.PD</a:t>
            </a:r>
            <a:r>
              <a:rPr lang="en-US" sz="1200" b="1" dirty="0">
                <a:latin typeface="Courier New" panose="02070309020205020404" pitchFamily="49" charset="0"/>
              </a:rPr>
              <a:t>=1;pA.Scale=1;pA.Th.P=1e-2;pA.Th.N=-</a:t>
            </a:r>
            <a:r>
              <a:rPr lang="en-US" sz="1200" b="1" dirty="0" err="1">
                <a:latin typeface="Courier New" panose="02070309020205020404" pitchFamily="49" charset="0"/>
              </a:rPr>
              <a:t>pA.Th.P</a:t>
            </a:r>
            <a:r>
              <a:rPr lang="en-US" sz="1200" b="1" dirty="0">
                <a:latin typeface="Courier New" panose="02070309020205020404" pitchFamily="49" charset="0"/>
              </a:rPr>
              <a:t>;</a:t>
            </a:r>
          </a:p>
          <a:p>
            <a:r>
              <a:rPr lang="en-US" sz="1200" b="1" dirty="0" err="1">
                <a:latin typeface="Courier New" panose="02070309020205020404" pitchFamily="49" charset="0"/>
              </a:rPr>
              <a:t>PlotSlices</a:t>
            </a:r>
            <a:r>
              <a:rPr lang="en-US" sz="1200" b="1" dirty="0">
                <a:latin typeface="Courier New" panose="02070309020205020404" pitchFamily="49" charset="0"/>
              </a:rPr>
              <a:t>(t1,dim,pA,fooV)</a:t>
            </a:r>
            <a:endParaRPr lang="en-US" sz="1000" b="1" dirty="0">
              <a:solidFill>
                <a:srgbClr val="228B22"/>
              </a:solidFill>
              <a:latin typeface="Courier New" panose="02070309020205020404" pitchFamily="49" charset="0"/>
            </a:endParaRPr>
          </a:p>
          <a:p>
            <a:endParaRPr lang="en-US" b="1" dirty="0"/>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26" name="Right Brace 25">
            <a:extLst>
              <a:ext uri="{FF2B5EF4-FFF2-40B4-BE49-F238E27FC236}">
                <a16:creationId xmlns:a16="http://schemas.microsoft.com/office/drawing/2014/main" id="{1857A072-B9AB-F8E0-A86D-8F5C6E5BEA2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5C8DFDEC-23EA-492F-77D3-42AB811D2377}"/>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pic>
        <p:nvPicPr>
          <p:cNvPr id="29" name="Picture 28">
            <a:extLst>
              <a:ext uri="{FF2B5EF4-FFF2-40B4-BE49-F238E27FC236}">
                <a16:creationId xmlns:a16="http://schemas.microsoft.com/office/drawing/2014/main" id="{EB300321-DA20-9EA4-FEC8-80B2AB0E4ECE}"/>
              </a:ext>
            </a:extLst>
          </p:cNvPr>
          <p:cNvPicPr>
            <a:picLocks noChangeAspect="1"/>
          </p:cNvPicPr>
          <p:nvPr/>
        </p:nvPicPr>
        <p:blipFill>
          <a:blip r:embed="rId2"/>
          <a:stretch>
            <a:fillRect/>
          </a:stretch>
        </p:blipFill>
        <p:spPr>
          <a:xfrm>
            <a:off x="1371958" y="3716292"/>
            <a:ext cx="5704406" cy="2897308"/>
          </a:xfrm>
          <a:prstGeom prst="rect">
            <a:avLst/>
          </a:prstGeom>
        </p:spPr>
      </p:pic>
      <p:sp>
        <p:nvSpPr>
          <p:cNvPr id="2" name="Slide Number Placeholder 1">
            <a:extLst>
              <a:ext uri="{FF2B5EF4-FFF2-40B4-BE49-F238E27FC236}">
                <a16:creationId xmlns:a16="http://schemas.microsoft.com/office/drawing/2014/main" id="{7FB53983-8889-87CE-A966-50F2DAE59C7D}"/>
              </a:ext>
            </a:extLst>
          </p:cNvPr>
          <p:cNvSpPr>
            <a:spLocks noGrp="1"/>
          </p:cNvSpPr>
          <p:nvPr>
            <p:ph type="sldNum" sz="quarter" idx="12"/>
          </p:nvPr>
        </p:nvSpPr>
        <p:spPr/>
        <p:txBody>
          <a:bodyPr/>
          <a:lstStyle/>
          <a:p>
            <a:fld id="{A6EA515B-EB3D-473C-ADE9-FD8348C61D57}" type="slidenum">
              <a:rPr lang="en-US" smtClean="0"/>
              <a:t>39</a:t>
            </a:fld>
            <a:endParaRPr lang="en-US"/>
          </a:p>
        </p:txBody>
      </p:sp>
    </p:spTree>
    <p:extLst>
      <p:ext uri="{BB962C8B-B14F-4D97-AF65-F5344CB8AC3E}">
        <p14:creationId xmlns:p14="http://schemas.microsoft.com/office/powerpoint/2010/main" val="902962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Content Placeholder 2"/>
          <p:cNvSpPr txBox="1">
            <a:spLocks/>
          </p:cNvSpPr>
          <p:nvPr/>
        </p:nvSpPr>
        <p:spPr>
          <a:xfrm>
            <a:off x="127000" y="1320801"/>
            <a:ext cx="11855461" cy="939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In diffuse optical tomography (DOT), arrays of optical sources and detectors are used to perform functional neuroimaging experiments on task-based or resting state modes of human brain function.</a:t>
            </a:r>
          </a:p>
        </p:txBody>
      </p:sp>
      <p:sp>
        <p:nvSpPr>
          <p:cNvPr id="2" name="Title 1"/>
          <p:cNvSpPr>
            <a:spLocks noGrp="1"/>
          </p:cNvSpPr>
          <p:nvPr>
            <p:ph type="title"/>
          </p:nvPr>
        </p:nvSpPr>
        <p:spPr>
          <a:xfrm>
            <a:off x="0" y="0"/>
            <a:ext cx="8596668" cy="1320800"/>
          </a:xfrm>
        </p:spPr>
        <p:txBody>
          <a:bodyPr/>
          <a:lstStyle/>
          <a:p>
            <a:r>
              <a:rPr lang="en-US" dirty="0">
                <a:solidFill>
                  <a:srgbClr val="FF0000"/>
                </a:solidFill>
              </a:rPr>
              <a:t>Diffuse Optical Tomography</a:t>
            </a:r>
          </a:p>
        </p:txBody>
      </p:sp>
      <p:sp>
        <p:nvSpPr>
          <p:cNvPr id="32" name="Content Placeholder 2"/>
          <p:cNvSpPr txBox="1">
            <a:spLocks/>
          </p:cNvSpPr>
          <p:nvPr/>
        </p:nvSpPr>
        <p:spPr>
          <a:xfrm>
            <a:off x="127001" y="2400300"/>
            <a:ext cx="5359400" cy="43799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Analyses are broken into several pipelines: </a:t>
            </a:r>
          </a:p>
          <a:p>
            <a:pPr lvl="1"/>
            <a:r>
              <a:rPr lang="en-US" dirty="0">
                <a:solidFill>
                  <a:srgbClr val="00B0F0"/>
                </a:solidFill>
              </a:rPr>
              <a:t>B: modeling of the tissue shape, optical property distribution, and source/detector locations</a:t>
            </a:r>
          </a:p>
          <a:p>
            <a:pPr lvl="1"/>
            <a:r>
              <a:rPr lang="en-US" dirty="0">
                <a:solidFill>
                  <a:srgbClr val="00B0F0"/>
                </a:solidFill>
              </a:rPr>
              <a:t>C: modeling of the light emission, diffusion, and detection through the head</a:t>
            </a:r>
          </a:p>
          <a:p>
            <a:pPr lvl="1"/>
            <a:r>
              <a:rPr lang="en-US" dirty="0"/>
              <a:t>D: preprocessing of the raw source-detector measurements</a:t>
            </a:r>
          </a:p>
          <a:p>
            <a:pPr lvl="1"/>
            <a:r>
              <a:rPr lang="en-US" dirty="0"/>
              <a:t>E: reconstruction and spectroscopy of the preprocessed data and light model into a functional neuroimaging volume </a:t>
            </a:r>
          </a:p>
          <a:p>
            <a:pPr lvl="1"/>
            <a:r>
              <a:rPr lang="en-US" dirty="0"/>
              <a:t>F: post-processing analysis of these results.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3" name="Slide Number Placeholder 2">
            <a:extLst>
              <a:ext uri="{FF2B5EF4-FFF2-40B4-BE49-F238E27FC236}">
                <a16:creationId xmlns:a16="http://schemas.microsoft.com/office/drawing/2014/main" id="{ECD007DF-F439-B5C7-D7DC-991E60D3793A}"/>
              </a:ext>
            </a:extLst>
          </p:cNvPr>
          <p:cNvSpPr>
            <a:spLocks noGrp="1"/>
          </p:cNvSpPr>
          <p:nvPr>
            <p:ph type="sldNum" sz="quarter" idx="12"/>
          </p:nvPr>
        </p:nvSpPr>
        <p:spPr/>
        <p:txBody>
          <a:bodyPr/>
          <a:lstStyle/>
          <a:p>
            <a:fld id="{A6EA515B-EB3D-473C-ADE9-FD8348C61D57}" type="slidenum">
              <a:rPr lang="en-US" smtClean="0"/>
              <a:t>4</a:t>
            </a:fld>
            <a:endParaRPr lang="en-US"/>
          </a:p>
        </p:txBody>
      </p:sp>
    </p:spTree>
    <p:extLst>
      <p:ext uri="{BB962C8B-B14F-4D97-AF65-F5344CB8AC3E}">
        <p14:creationId xmlns:p14="http://schemas.microsoft.com/office/powerpoint/2010/main" val="5599785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8BA5CB5-CB7B-0237-2CA9-D522CEB38D88}"/>
              </a:ext>
            </a:extLst>
          </p:cNvPr>
          <p:cNvPicPr>
            <a:picLocks noChangeAspect="1"/>
          </p:cNvPicPr>
          <p:nvPr/>
        </p:nvPicPr>
        <p:blipFill rotWithShape="1">
          <a:blip r:embed="rId2"/>
          <a:srcRect l="3501" t="5778" r="6750" b="5409"/>
          <a:stretch/>
        </p:blipFill>
        <p:spPr>
          <a:xfrm>
            <a:off x="8623366" y="265785"/>
            <a:ext cx="3562873" cy="3014424"/>
          </a:xfrm>
          <a:prstGeom prst="rect">
            <a:avLst/>
          </a:prstGeom>
        </p:spPr>
      </p:pic>
      <p:pic>
        <p:nvPicPr>
          <p:cNvPr id="8" name="Picture 7">
            <a:extLst>
              <a:ext uri="{FF2B5EF4-FFF2-40B4-BE49-F238E27FC236}">
                <a16:creationId xmlns:a16="http://schemas.microsoft.com/office/drawing/2014/main" id="{D0F11FF3-3A43-AEF3-E201-0AC28709A4DE}"/>
              </a:ext>
            </a:extLst>
          </p:cNvPr>
          <p:cNvPicPr>
            <a:picLocks noChangeAspect="1"/>
          </p:cNvPicPr>
          <p:nvPr/>
        </p:nvPicPr>
        <p:blipFill rotWithShape="1">
          <a:blip r:embed="rId3"/>
          <a:srcRect l="7841" t="4774" r="11815" b="5276"/>
          <a:stretch/>
        </p:blipFill>
        <p:spPr>
          <a:xfrm>
            <a:off x="8629650" y="3448049"/>
            <a:ext cx="3562350" cy="3409951"/>
          </a:xfrm>
          <a:prstGeom prst="rect">
            <a:avLst/>
          </a:prstGeom>
        </p:spPr>
      </p:pic>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Put it all together</a:t>
            </a:r>
          </a:p>
        </p:txBody>
      </p:sp>
      <p:sp>
        <p:nvSpPr>
          <p:cNvPr id="4" name="Rectangle 3"/>
          <p:cNvSpPr/>
          <p:nvPr/>
        </p:nvSpPr>
        <p:spPr>
          <a:xfrm>
            <a:off x="148280" y="1074002"/>
            <a:ext cx="8492369" cy="5786199"/>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As a final check, let’s visualize the alignment of the LD mesh, HD mesh,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array, and cortical meshes all together</a:t>
            </a:r>
          </a:p>
          <a:p>
            <a:endParaRPr lang="en-US" sz="10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View alignment</a:t>
            </a:r>
          </a:p>
          <a:p>
            <a:r>
              <a:rPr lang="en-US" sz="1200" b="1" dirty="0" err="1">
                <a:latin typeface="Courier New" panose="02070309020205020404" pitchFamily="49" charset="0"/>
              </a:rPr>
              <a:t>Cortical_mesh</a:t>
            </a:r>
            <a:r>
              <a:rPr lang="en-US" sz="1200" b="1" dirty="0">
                <a:latin typeface="Courier New" panose="02070309020205020404" pitchFamily="49" charset="0"/>
              </a:rPr>
              <a:t> = load(['MNI164k_big.mat']);</a:t>
            </a:r>
          </a:p>
          <a:p>
            <a:r>
              <a:rPr lang="en-US" sz="1200" b="1" dirty="0" err="1">
                <a:latin typeface="Courier New" panose="02070309020205020404" pitchFamily="49" charset="0"/>
              </a:rPr>
              <a:t>Anat.CtxL</a:t>
            </a:r>
            <a:r>
              <a:rPr lang="en-US" sz="1200" b="1" dirty="0">
                <a:latin typeface="Courier New" panose="02070309020205020404" pitchFamily="49" charset="0"/>
              </a:rPr>
              <a:t> = </a:t>
            </a:r>
            <a:r>
              <a:rPr lang="en-US" sz="1200" b="1" dirty="0" err="1">
                <a:latin typeface="Courier New" panose="02070309020205020404" pitchFamily="49" charset="0"/>
              </a:rPr>
              <a:t>Cortical_mesh.MNIl</a:t>
            </a:r>
            <a:r>
              <a:rPr lang="en-US" sz="1200" b="1" dirty="0">
                <a:latin typeface="Courier New" panose="02070309020205020404" pitchFamily="49" charset="0"/>
              </a:rPr>
              <a:t>;</a:t>
            </a:r>
          </a:p>
          <a:p>
            <a:r>
              <a:rPr lang="en-US" sz="1200" b="1" dirty="0" err="1">
                <a:latin typeface="Courier New" panose="02070309020205020404" pitchFamily="49" charset="0"/>
              </a:rPr>
              <a:t>Anat.CtxR</a:t>
            </a:r>
            <a:r>
              <a:rPr lang="en-US" sz="1200" b="1" dirty="0">
                <a:latin typeface="Courier New" panose="02070309020205020404" pitchFamily="49" charset="0"/>
              </a:rPr>
              <a:t> = </a:t>
            </a:r>
            <a:r>
              <a:rPr lang="en-US" sz="1200" b="1" dirty="0" err="1">
                <a:latin typeface="Courier New" panose="02070309020205020404" pitchFamily="49" charset="0"/>
              </a:rPr>
              <a:t>Cortical_mesh.MNIr</a:t>
            </a:r>
            <a:r>
              <a:rPr lang="en-US" sz="1200" b="1" dirty="0">
                <a:latin typeface="Courier New" panose="02070309020205020404" pitchFamily="49" charset="0"/>
              </a:rPr>
              <a:t>;</a:t>
            </a:r>
          </a:p>
          <a:p>
            <a:r>
              <a:rPr lang="en-US" sz="1200" b="1" dirty="0">
                <a:latin typeface="Courier New" panose="02070309020205020404" pitchFamily="49" charset="0"/>
              </a:rPr>
              <a:t>pA0l=struct;</a:t>
            </a:r>
          </a:p>
          <a:p>
            <a:r>
              <a:rPr lang="en-US" sz="1200" b="1" dirty="0">
                <a:latin typeface="Courier New" panose="02070309020205020404" pitchFamily="49" charset="0"/>
              </a:rPr>
              <a:t>figure('</a:t>
            </a:r>
            <a:r>
              <a:rPr lang="en-US" sz="1200" b="1" dirty="0" err="1">
                <a:latin typeface="Courier New" panose="02070309020205020404" pitchFamily="49" charset="0"/>
              </a:rPr>
              <a:t>Color','k','Position</a:t>
            </a:r>
            <a:r>
              <a:rPr lang="en-US" sz="1200" b="1" dirty="0">
                <a:latin typeface="Courier New" panose="02070309020205020404" pitchFamily="49" charset="0"/>
              </a:rPr>
              <a:t>',[500,100,1050,1000])</a:t>
            </a:r>
          </a:p>
          <a:p>
            <a:r>
              <a:rPr lang="en-US" sz="1200" b="1" dirty="0">
                <a:latin typeface="Courier New" panose="02070309020205020404" pitchFamily="49" charset="0"/>
              </a:rPr>
              <a:t>pM1.fig_handle=gca;pM1.FaceColor=[1,1,1].*0.5;</a:t>
            </a:r>
          </a:p>
          <a:p>
            <a:r>
              <a:rPr lang="en-US" sz="1200" b="1" dirty="0">
                <a:latin typeface="Courier New" panose="02070309020205020404" pitchFamily="49" charset="0"/>
              </a:rPr>
              <a:t>pM1.SpecularStrength=0.25;pM1.DiffuseStrength=0.5;</a:t>
            </a:r>
          </a:p>
          <a:p>
            <a:r>
              <a:rPr lang="en-US" sz="1200" b="1" dirty="0" err="1">
                <a:latin typeface="Courier New" panose="02070309020205020404" pitchFamily="49" charset="0"/>
              </a:rPr>
              <a:t>PlotMeshSurface</a:t>
            </a:r>
            <a:r>
              <a:rPr lang="en-US" sz="1200" b="1" dirty="0">
                <a:latin typeface="Courier New" panose="02070309020205020404" pitchFamily="49" charset="0"/>
              </a:rPr>
              <a:t>(meshHD,pM1)                        </a:t>
            </a:r>
            <a:r>
              <a:rPr lang="en-US" sz="1200" b="1" dirty="0">
                <a:solidFill>
                  <a:srgbClr val="228B22"/>
                </a:solidFill>
                <a:latin typeface="Courier New" panose="02070309020205020404" pitchFamily="49" charset="0"/>
              </a:rPr>
              <a:t>% HD mesh</a:t>
            </a:r>
          </a:p>
          <a:p>
            <a:r>
              <a:rPr lang="en-US" sz="1200" b="1" dirty="0">
                <a:latin typeface="Courier New" panose="02070309020205020404" pitchFamily="49" charset="0"/>
              </a:rPr>
              <a:t>pA0l.fig_handle=</a:t>
            </a:r>
            <a:r>
              <a:rPr lang="en-US" sz="1200" b="1" dirty="0" err="1">
                <a:latin typeface="Courier New" panose="02070309020205020404" pitchFamily="49" charset="0"/>
              </a:rPr>
              <a:t>gca</a:t>
            </a:r>
            <a:r>
              <a:rPr lang="en-US" sz="1200" b="1" dirty="0">
                <a:latin typeface="Courier New" panose="02070309020205020404" pitchFamily="49" charset="0"/>
              </a:rPr>
              <a:t>;</a:t>
            </a:r>
          </a:p>
          <a:p>
            <a:r>
              <a:rPr lang="en-US" sz="1200" b="1" dirty="0">
                <a:latin typeface="Courier New" panose="02070309020205020404" pitchFamily="49" charset="0"/>
              </a:rPr>
              <a:t>pA0l.FaceColor=[1,1,1].*0.5;pA0l.EdgeColor='none';</a:t>
            </a:r>
          </a:p>
          <a:p>
            <a:r>
              <a:rPr lang="en-US" sz="1200" b="1" dirty="0">
                <a:latin typeface="Courier New" panose="02070309020205020404" pitchFamily="49" charset="0"/>
              </a:rPr>
              <a:t>pA0l.AmbientStrength=0.25;pA0l.DiffuseStrength=0.25;</a:t>
            </a:r>
          </a:p>
          <a:p>
            <a:r>
              <a:rPr lang="en-US" sz="1200" b="1" dirty="0">
                <a:latin typeface="Courier New" panose="02070309020205020404" pitchFamily="49" charset="0"/>
              </a:rPr>
              <a:t>pA0l.SpecularStrength=0.025;</a:t>
            </a:r>
          </a:p>
          <a:p>
            <a:r>
              <a:rPr lang="en-US" sz="1200" b="1" dirty="0" err="1">
                <a:latin typeface="Courier New" panose="02070309020205020404" pitchFamily="49" charset="0"/>
              </a:rPr>
              <a:t>PlotMeshSurface</a:t>
            </a:r>
            <a:r>
              <a:rPr lang="en-US" sz="1200" b="1" dirty="0">
                <a:latin typeface="Courier New" panose="02070309020205020404" pitchFamily="49" charset="0"/>
              </a:rPr>
              <a:t>(Anat.CtxL,pA0l)    </a:t>
            </a:r>
            <a:r>
              <a:rPr lang="en-US" sz="1200" b="1" dirty="0">
                <a:solidFill>
                  <a:srgbClr val="228B22"/>
                </a:solidFill>
                <a:latin typeface="Courier New" panose="02070309020205020404" pitchFamily="49" charset="0"/>
              </a:rPr>
              <a:t>             % Cortical Surfaces</a:t>
            </a:r>
          </a:p>
          <a:p>
            <a:r>
              <a:rPr lang="en-US" sz="1200" b="1" dirty="0" err="1">
                <a:latin typeface="Courier New" panose="02070309020205020404" pitchFamily="49" charset="0"/>
              </a:rPr>
              <a:t>PlotMeshSurface</a:t>
            </a:r>
            <a:r>
              <a:rPr lang="en-US" sz="1200" b="1" dirty="0">
                <a:latin typeface="Courier New" panose="02070309020205020404" pitchFamily="49" charset="0"/>
              </a:rPr>
              <a:t>(Anat.CtxR,pA0l)</a:t>
            </a:r>
          </a:p>
          <a:p>
            <a:r>
              <a:rPr lang="en-US" sz="1200" b="1" dirty="0">
                <a:latin typeface="Courier New" panose="02070309020205020404" pitchFamily="49" charset="0"/>
              </a:rPr>
              <a:t>pA2.fig_handle=</a:t>
            </a:r>
            <a:r>
              <a:rPr lang="en-US" sz="1200" b="1" dirty="0" err="1">
                <a:latin typeface="Courier New" panose="02070309020205020404" pitchFamily="49" charset="0"/>
              </a:rPr>
              <a:t>gca</a:t>
            </a:r>
            <a:r>
              <a:rPr lang="en-US" sz="1200" b="1" dirty="0">
                <a:latin typeface="Courier New" panose="02070309020205020404" pitchFamily="49" charset="0"/>
              </a:rPr>
              <a:t>;</a:t>
            </a:r>
          </a:p>
          <a:p>
            <a:r>
              <a:rPr lang="en-US" sz="1200" b="1" dirty="0">
                <a:latin typeface="Courier New" panose="02070309020205020404" pitchFamily="49" charset="0"/>
              </a:rPr>
              <a:t>pA2.FaceAlpha=0;</a:t>
            </a:r>
          </a:p>
          <a:p>
            <a:r>
              <a:rPr lang="en-US" sz="1200" b="1" dirty="0">
                <a:latin typeface="Courier New" panose="02070309020205020404" pitchFamily="49" charset="0"/>
              </a:rPr>
              <a:t>pA2.EdgeAlpha=0.5;</a:t>
            </a:r>
          </a:p>
          <a:p>
            <a:r>
              <a:rPr lang="en-US" sz="1200" b="1" dirty="0">
                <a:latin typeface="Courier New" panose="02070309020205020404" pitchFamily="49" charset="0"/>
              </a:rPr>
              <a:t>pA2.EdgeColor=[1,1,1].*0.25;</a:t>
            </a:r>
          </a:p>
          <a:p>
            <a:r>
              <a:rPr lang="en-US" sz="1200" b="1" dirty="0" err="1">
                <a:latin typeface="Courier New" panose="02070309020205020404" pitchFamily="49" charset="0"/>
              </a:rPr>
              <a:t>PlotMeshSurface</a:t>
            </a:r>
            <a:r>
              <a:rPr lang="en-US" sz="1200" b="1" dirty="0">
                <a:latin typeface="Courier New" panose="02070309020205020404" pitchFamily="49" charset="0"/>
              </a:rPr>
              <a:t>(meshLD,pA2)</a:t>
            </a:r>
            <a:r>
              <a:rPr lang="en-US" sz="1200" b="1" dirty="0">
                <a:solidFill>
                  <a:srgbClr val="228B22"/>
                </a:solidFill>
                <a:latin typeface="Courier New" panose="02070309020205020404" pitchFamily="49" charset="0"/>
              </a:rPr>
              <a:t>                     % LD mesh</a:t>
            </a:r>
          </a:p>
          <a:p>
            <a:r>
              <a:rPr lang="en-US" sz="1200" b="1" dirty="0">
                <a:latin typeface="Courier New" panose="02070309020205020404" pitchFamily="49" charset="0"/>
              </a:rPr>
              <a:t>set(</a:t>
            </a:r>
            <a:r>
              <a:rPr lang="en-US" sz="1200" b="1" dirty="0" err="1">
                <a:latin typeface="Courier New" panose="02070309020205020404" pitchFamily="49" charset="0"/>
              </a:rPr>
              <a:t>gca</a:t>
            </a:r>
            <a:r>
              <a:rPr lang="en-US" sz="1200" b="1" dirty="0">
                <a:latin typeface="Courier New" panose="02070309020205020404" pitchFamily="49" charset="0"/>
              </a:rPr>
              <a:t>,'</a:t>
            </a:r>
            <a:r>
              <a:rPr lang="en-US" sz="1200" b="1" dirty="0" err="1">
                <a:latin typeface="Courier New" panose="02070309020205020404" pitchFamily="49" charset="0"/>
              </a:rPr>
              <a:t>Color','k</a:t>
            </a:r>
            <a:r>
              <a:rPr lang="en-US" sz="1200" b="1" dirty="0">
                <a:latin typeface="Courier New" panose="02070309020205020404" pitchFamily="49" charset="0"/>
              </a:rPr>
              <a:t>')</a:t>
            </a:r>
          </a:p>
          <a:p>
            <a:r>
              <a:rPr lang="en-US" sz="1200" b="1" dirty="0">
                <a:latin typeface="Courier New" panose="02070309020205020404" pitchFamily="49" charset="0"/>
              </a:rPr>
              <a:t>view([90,0]) </a:t>
            </a:r>
            <a:r>
              <a:rPr lang="en-US" sz="1200" b="1" dirty="0">
                <a:solidFill>
                  <a:srgbClr val="228B22"/>
                </a:solidFill>
                <a:latin typeface="Courier New" panose="02070309020205020404" pitchFamily="49" charset="0"/>
              </a:rPr>
              <a:t>% display in lateral view</a:t>
            </a:r>
            <a:endParaRPr lang="en-US" sz="1200" b="1" dirty="0">
              <a:latin typeface="Courier New" panose="02070309020205020404" pitchFamily="49" charset="0"/>
            </a:endParaRPr>
          </a:p>
          <a:p>
            <a:r>
              <a:rPr lang="en-US" sz="1200" b="1" dirty="0">
                <a:latin typeface="Courier New" panose="02070309020205020404" pitchFamily="49" charset="0"/>
              </a:rPr>
              <a:t>Draw_Foci_191203(cat(1,info.optodes.spos3,info.optodes.dpos3),</a:t>
            </a:r>
            <a:r>
              <a:rPr lang="en-US" sz="1200" b="1" dirty="0" err="1">
                <a:latin typeface="Courier New" panose="02070309020205020404" pitchFamily="49" charset="0"/>
              </a:rPr>
              <a:t>paramsFoci</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 Array</a:t>
            </a:r>
          </a:p>
          <a:p>
            <a:r>
              <a:rPr lang="en-US" sz="1200" b="1" dirty="0">
                <a:latin typeface="Courier New" panose="02070309020205020404" pitchFamily="49" charset="0"/>
              </a:rPr>
              <a:t>axis off</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For posterior view uncomment the following line</a:t>
            </a:r>
          </a:p>
          <a:p>
            <a:r>
              <a:rPr lang="en-US" sz="1200" b="1" dirty="0">
                <a:solidFill>
                  <a:srgbClr val="228B22"/>
                </a:solidFill>
                <a:latin typeface="Courier New" panose="02070309020205020404" pitchFamily="49" charset="0"/>
              </a:rPr>
              <a:t>% view([0,0])</a:t>
            </a:r>
          </a:p>
        </p:txBody>
      </p:sp>
      <p:sp>
        <p:nvSpPr>
          <p:cNvPr id="2" name="Slide Number Placeholder 1">
            <a:extLst>
              <a:ext uri="{FF2B5EF4-FFF2-40B4-BE49-F238E27FC236}">
                <a16:creationId xmlns:a16="http://schemas.microsoft.com/office/drawing/2014/main" id="{CCA09072-536A-310D-03A9-95E8493958B8}"/>
              </a:ext>
            </a:extLst>
          </p:cNvPr>
          <p:cNvSpPr>
            <a:spLocks noGrp="1"/>
          </p:cNvSpPr>
          <p:nvPr>
            <p:ph type="sldNum" sz="quarter" idx="12"/>
          </p:nvPr>
        </p:nvSpPr>
        <p:spPr/>
        <p:txBody>
          <a:bodyPr/>
          <a:lstStyle/>
          <a:p>
            <a:fld id="{A6EA515B-EB3D-473C-ADE9-FD8348C61D57}" type="slidenum">
              <a:rPr lang="en-US" smtClean="0"/>
              <a:t>40</a:t>
            </a:fld>
            <a:endParaRPr lang="en-US"/>
          </a:p>
        </p:txBody>
      </p:sp>
    </p:spTree>
    <p:extLst>
      <p:ext uri="{BB962C8B-B14F-4D97-AF65-F5344CB8AC3E}">
        <p14:creationId xmlns:p14="http://schemas.microsoft.com/office/powerpoint/2010/main" val="9213533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(1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dirty="0">
                <a:solidFill>
                  <a:schemeClr val="tx1"/>
                </a:solidFill>
              </a:rPr>
              <a:t>The Pad file for a given grid design contains a structure variable </a:t>
            </a:r>
            <a:r>
              <a:rPr lang="en-US" sz="1600" b="1" dirty="0">
                <a:solidFill>
                  <a:srgbClr val="00B0F0"/>
                </a:solidFill>
                <a:latin typeface="Courier New" panose="02070309020205020404" pitchFamily="49" charset="0"/>
                <a:cs typeface="Courier New" panose="02070309020205020404" pitchFamily="49" charset="0"/>
              </a:rPr>
              <a:t>info</a:t>
            </a:r>
            <a:r>
              <a:rPr lang="en-US" sz="1600" dirty="0">
                <a:solidFill>
                  <a:schemeClr val="tx1"/>
                </a:solidFill>
              </a:rPr>
              <a:t> that contains the spatial and topological information for the array as follows:</a:t>
            </a:r>
          </a:p>
          <a:p>
            <a:pPr lvl="1">
              <a:spcBef>
                <a:spcPts val="600"/>
              </a:spcBef>
            </a:pPr>
            <a:r>
              <a:rPr lang="en-US" sz="1200" b="1" dirty="0" err="1">
                <a:solidFill>
                  <a:srgbClr val="00B0F0"/>
                </a:solidFill>
                <a:latin typeface="Courier New" panose="02070309020205020404" pitchFamily="49" charset="0"/>
                <a:cs typeface="Courier New" panose="02070309020205020404" pitchFamily="49" charset="0"/>
              </a:rPr>
              <a:t>info.optodes</a:t>
            </a:r>
            <a:endParaRPr lang="en-US" sz="1200" b="1" dirty="0">
              <a:solidFill>
                <a:srgbClr val="00B0F0"/>
              </a:solidFill>
              <a:latin typeface="Courier New" panose="02070309020205020404" pitchFamily="49" charset="0"/>
              <a:cs typeface="Courier New" panose="02070309020205020404" pitchFamily="49" charset="0"/>
            </a:endParaRPr>
          </a:p>
          <a:p>
            <a:pPr lvl="2">
              <a:spcBef>
                <a:spcPts val="600"/>
              </a:spcBef>
            </a:pPr>
            <a:r>
              <a:rPr lang="en-US" sz="1200" dirty="0">
                <a:solidFill>
                  <a:schemeClr val="tx1"/>
                </a:solidFill>
              </a:rPr>
              <a:t>Structure containing spatial coordinates for sources and detectors in array</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info.optodes.spos2</a:t>
            </a:r>
            <a:r>
              <a:rPr lang="en-US" sz="1200" dirty="0">
                <a:solidFill>
                  <a:schemeClr val="tx1"/>
                </a:solidFill>
              </a:rPr>
              <a:t> – 2D coordinates of each sources</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info.optodes.spos3</a:t>
            </a:r>
            <a:r>
              <a:rPr lang="en-US" sz="1200" dirty="0">
                <a:solidFill>
                  <a:schemeClr val="tx1"/>
                </a:solidFill>
              </a:rPr>
              <a:t> – 3D coordinates of each source</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info.optodes.dpos2</a:t>
            </a:r>
            <a:r>
              <a:rPr lang="en-US" sz="1200" dirty="0">
                <a:solidFill>
                  <a:schemeClr val="tx1"/>
                </a:solidFill>
              </a:rPr>
              <a:t> – 2D coordinates of each detector</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info.optodes.dpos3</a:t>
            </a:r>
            <a:r>
              <a:rPr lang="en-US" sz="1200" dirty="0">
                <a:solidFill>
                  <a:schemeClr val="tx1"/>
                </a:solidFill>
              </a:rPr>
              <a:t> – 3D coordinates of each detector</a:t>
            </a:r>
          </a:p>
          <a:p>
            <a:pPr marL="914400" lvl="2" indent="0">
              <a:spcBef>
                <a:spcPts val="600"/>
              </a:spcBef>
              <a:buNone/>
            </a:pPr>
            <a:endParaRPr lang="en-US" sz="1200" dirty="0">
              <a:solidFill>
                <a:schemeClr val="tx1"/>
              </a:solidFill>
            </a:endParaRPr>
          </a:p>
          <a:p>
            <a:pPr lvl="1">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a:t>
            </a:r>
            <a:endParaRPr lang="en-US" sz="1200" b="1" dirty="0">
              <a:solidFill>
                <a:srgbClr val="00B0F0"/>
              </a:solidFill>
              <a:latin typeface="Courier New" panose="02070309020205020404" pitchFamily="49" charset="0"/>
              <a:cs typeface="Courier New" panose="02070309020205020404" pitchFamily="49" charset="0"/>
            </a:endParaRPr>
          </a:p>
          <a:p>
            <a:pPr lvl="2">
              <a:spcBef>
                <a:spcPts val="600"/>
              </a:spcBef>
            </a:pPr>
            <a:r>
              <a:rPr lang="en-US" sz="1200" dirty="0">
                <a:solidFill>
                  <a:schemeClr val="tx1"/>
                </a:solidFill>
              </a:rPr>
              <a:t>Table containing topological information for each source-detector measurement pair</a:t>
            </a:r>
          </a:p>
          <a:p>
            <a:pPr lvl="2">
              <a:spcBef>
                <a:spcPts val="600"/>
              </a:spcBef>
            </a:pPr>
            <a:r>
              <a:rPr lang="en-US" sz="1200" dirty="0">
                <a:solidFill>
                  <a:schemeClr val="tx1"/>
                </a:solidFill>
              </a:rPr>
              <a:t>Each row of this table corresponds to a measurement and must be in the same order as the optical data for valid processing</a:t>
            </a:r>
          </a:p>
          <a:p>
            <a:pPr lvl="2">
              <a:spcBef>
                <a:spcPts val="600"/>
              </a:spcBef>
            </a:pPr>
            <a:r>
              <a:rPr lang="en-US" sz="1200" dirty="0">
                <a:solidFill>
                  <a:schemeClr val="tx1"/>
                </a:solidFill>
              </a:rPr>
              <a:t>Generally, full list of sources and detectors is repeated for each wavelength/lambda.</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info.pairs.Src</a:t>
            </a:r>
            <a:r>
              <a:rPr lang="en-US" sz="1200" dirty="0">
                <a:solidFill>
                  <a:schemeClr val="tx1"/>
                </a:solidFill>
              </a:rPr>
              <a:t> – source in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info.pairs.Det</a:t>
            </a:r>
            <a:r>
              <a:rPr lang="en-US" sz="1200" dirty="0">
                <a:solidFill>
                  <a:schemeClr val="tx1"/>
                </a:solidFill>
              </a:rPr>
              <a:t> – detector in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info.pairs.NN</a:t>
            </a:r>
            <a:r>
              <a:rPr lang="en-US" sz="1200" dirty="0">
                <a:solidFill>
                  <a:schemeClr val="tx1"/>
                </a:solidFill>
              </a:rPr>
              <a:t> – Nearest Neighbor class in array (e.g., </a:t>
            </a:r>
            <a:r>
              <a:rPr lang="en-US" sz="1200" dirty="0" err="1">
                <a:solidFill>
                  <a:schemeClr val="tx1"/>
                </a:solidFill>
              </a:rPr>
              <a:t>info.pairs.NN</a:t>
            </a:r>
            <a:r>
              <a:rPr lang="en-US" sz="1200" dirty="0">
                <a:solidFill>
                  <a:schemeClr val="tx1"/>
                </a:solidFill>
              </a:rPr>
              <a:t>=1 means this measurement is one of the closest in the grid design)</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info.pairs.WL</a:t>
            </a:r>
            <a:r>
              <a:rPr lang="en-US" sz="1200" dirty="0">
                <a:solidFill>
                  <a:schemeClr val="tx1"/>
                </a:solidFill>
              </a:rPr>
              <a:t> – wavelength index of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info.pairs.lambda</a:t>
            </a:r>
            <a:r>
              <a:rPr lang="en-US" sz="1200" dirty="0">
                <a:solidFill>
                  <a:schemeClr val="tx1"/>
                </a:solidFill>
              </a:rPr>
              <a:t> – actual wavelength of measurement (e.g., </a:t>
            </a:r>
            <a:r>
              <a:rPr lang="en-US" sz="1200" dirty="0" err="1">
                <a:solidFill>
                  <a:schemeClr val="tx1"/>
                </a:solidFill>
              </a:rPr>
              <a:t>info.pairs.lambda</a:t>
            </a:r>
            <a:r>
              <a:rPr lang="en-US" sz="1200" dirty="0">
                <a:solidFill>
                  <a:schemeClr val="tx1"/>
                </a:solidFill>
              </a:rPr>
              <a:t>-=750 is a 750 nm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info.pairs.Mod</a:t>
            </a:r>
            <a:r>
              <a:rPr lang="en-US" sz="1200" dirty="0">
                <a:solidFill>
                  <a:schemeClr val="tx1"/>
                </a:solidFill>
              </a:rPr>
              <a:t> – Modulation type of measurement (e.g., ‘CW’, or, ‘FD’)</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info.pairs.r2d</a:t>
            </a:r>
            <a:r>
              <a:rPr lang="en-US" sz="1200" dirty="0">
                <a:solidFill>
                  <a:schemeClr val="tx1"/>
                </a:solidFill>
              </a:rPr>
              <a:t> – 2D source-detector distances</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info.pairs.r3d</a:t>
            </a:r>
            <a:r>
              <a:rPr lang="en-US" sz="1200" dirty="0">
                <a:solidFill>
                  <a:schemeClr val="tx1"/>
                </a:solidFill>
              </a:rPr>
              <a:t> – 3D source-detector distances</a:t>
            </a:r>
          </a:p>
          <a:p>
            <a:pPr lvl="2">
              <a:spcBef>
                <a:spcPts val="600"/>
              </a:spcBef>
            </a:pPr>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p:txBody>
      </p:sp>
      <p:sp>
        <p:nvSpPr>
          <p:cNvPr id="5" name="Slide Number Placeholder 4">
            <a:extLst>
              <a:ext uri="{FF2B5EF4-FFF2-40B4-BE49-F238E27FC236}">
                <a16:creationId xmlns:a16="http://schemas.microsoft.com/office/drawing/2014/main" id="{D2677399-50BC-B2E4-B396-F2C7A1BC15C0}"/>
              </a:ext>
            </a:extLst>
          </p:cNvPr>
          <p:cNvSpPr>
            <a:spLocks noGrp="1"/>
          </p:cNvSpPr>
          <p:nvPr>
            <p:ph type="sldNum" sz="quarter" idx="12"/>
          </p:nvPr>
        </p:nvSpPr>
        <p:spPr/>
        <p:txBody>
          <a:bodyPr/>
          <a:lstStyle/>
          <a:p>
            <a:fld id="{A6EA515B-EB3D-473C-ADE9-FD8348C61D57}" type="slidenum">
              <a:rPr lang="en-US" smtClean="0"/>
              <a:t>41</a:t>
            </a:fld>
            <a:endParaRPr lang="en-US"/>
          </a:p>
        </p:txBody>
      </p:sp>
    </p:spTree>
    <p:extLst>
      <p:ext uri="{BB962C8B-B14F-4D97-AF65-F5344CB8AC3E}">
        <p14:creationId xmlns:p14="http://schemas.microsoft.com/office/powerpoint/2010/main" val="14301405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(2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b="1" u="sng" dirty="0">
                <a:solidFill>
                  <a:schemeClr val="tx1"/>
                </a:solidFill>
                <a:latin typeface="Arial" panose="020B0604020202020204" pitchFamily="34" charset="0"/>
                <a:cs typeface="Arial" panose="020B0604020202020204" pitchFamily="34" charset="0"/>
              </a:rPr>
              <a:t>If you already have a grid design with 2D and 3D source and detector locations, saved as the following</a:t>
            </a:r>
            <a:r>
              <a:rPr lang="en-US" sz="1600" dirty="0">
                <a:solidFill>
                  <a:schemeClr val="tx1"/>
                </a:solidFill>
              </a:rPr>
              <a:t>:</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grid.spos2</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grid.spos3</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grid.dpos2</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grid.dpos3</a:t>
            </a:r>
          </a:p>
          <a:p>
            <a:pPr marL="457200" lvl="1" indent="0">
              <a:spcBef>
                <a:spcPts val="600"/>
              </a:spcBef>
              <a:buNone/>
            </a:pPr>
            <a:endParaRPr lang="en-US" sz="1200" dirty="0">
              <a:solidFill>
                <a:schemeClr val="tx1"/>
              </a:solidFill>
            </a:endParaRPr>
          </a:p>
          <a:p>
            <a:pPr>
              <a:spcBef>
                <a:spcPts val="600"/>
              </a:spcBef>
            </a:pPr>
            <a:r>
              <a:rPr lang="en-US" sz="1600" dirty="0">
                <a:solidFill>
                  <a:schemeClr val="tx1"/>
                </a:solidFill>
                <a:latin typeface="Arial" panose="020B0604020202020204" pitchFamily="34" charset="0"/>
                <a:cs typeface="Arial" panose="020B0604020202020204" pitchFamily="34" charset="0"/>
              </a:rPr>
              <a:t>To generate the topology structure for your grid:</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dr</a:t>
            </a:r>
            <a:r>
              <a:rPr lang="en-US" sz="1200" b="1" dirty="0">
                <a:solidFill>
                  <a:schemeClr val="tx1"/>
                </a:solidFill>
                <a:latin typeface="Courier New" panose="02070309020205020404" pitchFamily="49" charset="0"/>
                <a:cs typeface="Courier New" panose="02070309020205020404" pitchFamily="49" charset="0"/>
              </a:rPr>
              <a:t>=5;       				</a:t>
            </a:r>
            <a:r>
              <a:rPr lang="en-US" sz="1200" b="1" dirty="0">
                <a:solidFill>
                  <a:srgbClr val="228B22"/>
                </a:solidFill>
                <a:latin typeface="Courier New" panose="02070309020205020404" pitchFamily="49" charset="0"/>
              </a:rPr>
              <a:t>% Distance separating 'nearest neighbor' groups</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Rad=Grid2Radius_180824(</a:t>
            </a:r>
            <a:r>
              <a:rPr lang="en-US" sz="1200" b="1" dirty="0" err="1">
                <a:solidFill>
                  <a:schemeClr val="tx1"/>
                </a:solidFill>
                <a:latin typeface="Courier New" panose="02070309020205020404" pitchFamily="49" charset="0"/>
                <a:cs typeface="Courier New" panose="02070309020205020404" pitchFamily="49" charset="0"/>
              </a:rPr>
              <a:t>grid,dr</a:t>
            </a:r>
            <a:r>
              <a:rPr lang="en-US" sz="1200" b="1" dirty="0">
                <a:solidFill>
                  <a:schemeClr val="tx1"/>
                </a:solidFill>
                <a:latin typeface="Courier New" panose="02070309020205020404" pitchFamily="49" charset="0"/>
                <a:cs typeface="Courier New" panose="02070309020205020404" pitchFamily="49" charset="0"/>
              </a:rPr>
              <a:t>);</a:t>
            </a:r>
          </a:p>
          <a:p>
            <a:pPr marL="457200" lvl="1" indent="0">
              <a:spcBef>
                <a:spcPts val="600"/>
              </a:spcBef>
              <a:buNone/>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dirty="0">
                <a:solidFill>
                  <a:schemeClr val="tx1"/>
                </a:solidFill>
                <a:latin typeface="Arial" panose="020B0604020202020204" pitchFamily="34" charset="0"/>
                <a:cs typeface="Arial" panose="020B0604020202020204" pitchFamily="34" charset="0"/>
              </a:rPr>
              <a:t>Once you have the grid and radius set up (as above), the </a:t>
            </a:r>
            <a:r>
              <a:rPr lang="en-US" sz="1600" b="1" dirty="0">
                <a:solidFill>
                  <a:srgbClr val="00B0F0"/>
                </a:solidFill>
                <a:latin typeface="Courier New" panose="02070309020205020404" pitchFamily="49" charset="0"/>
                <a:cs typeface="Courier New" panose="02070309020205020404" pitchFamily="49" charset="0"/>
              </a:rPr>
              <a:t>info</a:t>
            </a:r>
            <a:r>
              <a:rPr lang="en-US" sz="1600" dirty="0">
                <a:solidFill>
                  <a:schemeClr val="tx1"/>
                </a:solidFill>
                <a:latin typeface="Arial" panose="020B0604020202020204" pitchFamily="34" charset="0"/>
                <a:cs typeface="Arial" panose="020B0604020202020204" pitchFamily="34" charset="0"/>
              </a:rPr>
              <a:t> structure can be generated with the following:</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grid.name='</a:t>
            </a:r>
            <a:r>
              <a:rPr lang="en-US" sz="1200" b="1" dirty="0" err="1">
                <a:solidFill>
                  <a:schemeClr val="tx1"/>
                </a:solidFill>
                <a:latin typeface="Courier New" panose="02070309020205020404" pitchFamily="49" charset="0"/>
                <a:cs typeface="Courier New" panose="02070309020205020404" pitchFamily="49" charset="0"/>
              </a:rPr>
              <a:t>Your_Grid_Name</a:t>
            </a:r>
            <a:r>
              <a:rPr lang="en-US" sz="1200" b="1" dirty="0">
                <a:solidFill>
                  <a:schemeClr val="tx1"/>
                </a:solidFill>
                <a:latin typeface="Courier New" panose="02070309020205020404" pitchFamily="49" charset="0"/>
                <a:cs typeface="Courier New" panose="02070309020205020404" pitchFamily="49" charset="0"/>
              </a:rPr>
              <a:t>';</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params.lambda</a:t>
            </a:r>
            <a:r>
              <a:rPr lang="en-US" sz="1200" b="1" dirty="0">
                <a:solidFill>
                  <a:schemeClr val="tx1"/>
                </a:solidFill>
                <a:latin typeface="Courier New" panose="02070309020205020404" pitchFamily="49" charset="0"/>
                <a:cs typeface="Courier New" panose="02070309020205020404" pitchFamily="49" charset="0"/>
              </a:rPr>
              <a:t>=[750,850];    	</a:t>
            </a:r>
            <a:r>
              <a:rPr lang="en-US" sz="1200" b="1" dirty="0">
                <a:solidFill>
                  <a:srgbClr val="228B22"/>
                </a:solidFill>
                <a:latin typeface="Courier New" panose="02070309020205020404" pitchFamily="49" charset="0"/>
              </a:rPr>
              <a:t>% Wavelengths for your system</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params.Mod</a:t>
            </a:r>
            <a:r>
              <a:rPr lang="en-US" sz="1200" b="1" dirty="0">
                <a:solidFill>
                  <a:schemeClr val="tx1"/>
                </a:solidFill>
                <a:latin typeface="Courier New" panose="02070309020205020404" pitchFamily="49" charset="0"/>
                <a:cs typeface="Courier New" panose="02070309020205020404" pitchFamily="49" charset="0"/>
              </a:rPr>
              <a:t>='CW';            	</a:t>
            </a:r>
            <a:r>
              <a:rPr lang="en-US" sz="1200" b="1" dirty="0">
                <a:solidFill>
                  <a:srgbClr val="228B22"/>
                </a:solidFill>
                <a:latin typeface="Courier New" panose="02070309020205020404" pitchFamily="49" charset="0"/>
              </a:rPr>
              <a:t>% Modulation strategy</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a:t>
            </a:r>
            <a:r>
              <a:rPr lang="en-US" b="1" dirty="0">
                <a:solidFill>
                  <a:srgbClr val="00B0F0"/>
                </a:solidFill>
                <a:latin typeface="Courier New" panose="02070309020205020404" pitchFamily="49" charset="0"/>
                <a:cs typeface="Courier New" panose="02070309020205020404" pitchFamily="49" charset="0"/>
              </a:rPr>
              <a:t>info</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Generate_Info_from_Grid_Rad</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grid,Rad,params</a:t>
            </a:r>
            <a:r>
              <a:rPr lang="en-US" sz="1200" b="1" dirty="0">
                <a:solidFill>
                  <a:schemeClr val="tx1"/>
                </a:solidFill>
                <a:latin typeface="Courier New" panose="02070309020205020404" pitchFamily="49" charset="0"/>
                <a:cs typeface="Courier New" panose="02070309020205020404" pitchFamily="49" charset="0"/>
              </a:rPr>
              <a:t>);</a:t>
            </a:r>
          </a:p>
          <a:p>
            <a:pPr>
              <a:spcBef>
                <a:spcPts val="600"/>
              </a:spcBef>
            </a:pPr>
            <a:endParaRPr lang="en-US" sz="1600" dirty="0">
              <a:solidFill>
                <a:schemeClr val="tx1"/>
              </a:solidFill>
            </a:endParaRPr>
          </a:p>
          <a:p>
            <a:pPr>
              <a:spcBef>
                <a:spcPts val="600"/>
              </a:spcBef>
            </a:pPr>
            <a:r>
              <a:rPr lang="en-US" sz="1600" dirty="0">
                <a:solidFill>
                  <a:schemeClr val="tx1"/>
                </a:solidFill>
              </a:rPr>
              <a:t>Then just save the Pad file for future use:</a:t>
            </a:r>
          </a:p>
          <a:p>
            <a:pPr lvl="1">
              <a:spcBef>
                <a:spcPts val="600"/>
              </a:spcBef>
            </a:pPr>
            <a:r>
              <a:rPr lang="en-US" sz="1400" b="1" dirty="0">
                <a:solidFill>
                  <a:schemeClr val="tx1"/>
                </a:solidFill>
                <a:latin typeface="Courier New" panose="02070309020205020404" pitchFamily="49" charset="0"/>
                <a:cs typeface="Courier New" panose="02070309020205020404" pitchFamily="49" charset="0"/>
              </a:rPr>
              <a:t>save(['Pad_',</a:t>
            </a:r>
            <a:r>
              <a:rPr lang="en-US" sz="1400" b="1" dirty="0" err="1">
                <a:solidFill>
                  <a:schemeClr val="tx1"/>
                </a:solidFill>
                <a:latin typeface="Courier New" panose="02070309020205020404" pitchFamily="49" charset="0"/>
                <a:cs typeface="Courier New" panose="02070309020205020404" pitchFamily="49" charset="0"/>
              </a:rPr>
              <a:t>info.optodes.CapName</a:t>
            </a:r>
            <a:r>
              <a:rPr lang="en-US" sz="1400" b="1" dirty="0">
                <a:solidFill>
                  <a:schemeClr val="tx1"/>
                </a:solidFill>
                <a:latin typeface="Courier New" panose="02070309020205020404" pitchFamily="49" charset="0"/>
                <a:cs typeface="Courier New" panose="02070309020205020404" pitchFamily="49" charset="0"/>
              </a:rPr>
              <a:t>],'</a:t>
            </a:r>
            <a:r>
              <a:rPr lang="en-US" b="1" dirty="0">
                <a:solidFill>
                  <a:srgbClr val="00B0F0"/>
                </a:solidFill>
                <a:latin typeface="Courier New" panose="02070309020205020404" pitchFamily="49" charset="0"/>
                <a:cs typeface="Courier New" panose="02070309020205020404" pitchFamily="49" charset="0"/>
              </a:rPr>
              <a:t>info</a:t>
            </a:r>
            <a:r>
              <a:rPr lang="en-US" sz="1400" b="1" dirty="0">
                <a:solidFill>
                  <a:schemeClr val="tx1"/>
                </a:solidFill>
                <a:latin typeface="Courier New" panose="02070309020205020404" pitchFamily="49" charset="0"/>
                <a:cs typeface="Courier New" panose="02070309020205020404" pitchFamily="49" charset="0"/>
              </a:rPr>
              <a:t>')</a:t>
            </a:r>
          </a:p>
          <a:p>
            <a:pPr lvl="2"/>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p:txBody>
      </p:sp>
      <p:sp>
        <p:nvSpPr>
          <p:cNvPr id="5" name="Slide Number Placeholder 4">
            <a:extLst>
              <a:ext uri="{FF2B5EF4-FFF2-40B4-BE49-F238E27FC236}">
                <a16:creationId xmlns:a16="http://schemas.microsoft.com/office/drawing/2014/main" id="{52584005-5AE6-9F7A-B06B-C788547927C8}"/>
              </a:ext>
            </a:extLst>
          </p:cNvPr>
          <p:cNvSpPr>
            <a:spLocks noGrp="1"/>
          </p:cNvSpPr>
          <p:nvPr>
            <p:ph type="sldNum" sz="quarter" idx="12"/>
          </p:nvPr>
        </p:nvSpPr>
        <p:spPr/>
        <p:txBody>
          <a:bodyPr/>
          <a:lstStyle/>
          <a:p>
            <a:fld id="{A6EA515B-EB3D-473C-ADE9-FD8348C61D57}" type="slidenum">
              <a:rPr lang="en-US" smtClean="0"/>
              <a:t>42</a:t>
            </a:fld>
            <a:endParaRPr lang="en-US"/>
          </a:p>
        </p:txBody>
      </p:sp>
    </p:spTree>
    <p:extLst>
      <p:ext uri="{BB962C8B-B14F-4D97-AF65-F5344CB8AC3E}">
        <p14:creationId xmlns:p14="http://schemas.microsoft.com/office/powerpoint/2010/main" val="10478913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(3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b="1" u="sng" dirty="0">
                <a:solidFill>
                  <a:schemeClr val="tx1"/>
                </a:solidFill>
                <a:latin typeface="Arial" panose="020B0604020202020204" pitchFamily="34" charset="0"/>
                <a:cs typeface="Arial" panose="020B0604020202020204" pitchFamily="34" charset="0"/>
              </a:rPr>
              <a:t>If instead you are designing a grid from scratch in style of our visual cap:</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Ndy</a:t>
            </a:r>
            <a:r>
              <a:rPr lang="en-US" sz="1200" b="1" dirty="0">
                <a:solidFill>
                  <a:schemeClr val="tx1"/>
                </a:solidFill>
                <a:latin typeface="Courier New" panose="02070309020205020404" pitchFamily="49" charset="0"/>
                <a:cs typeface="Courier New" panose="02070309020205020404" pitchFamily="49" charset="0"/>
              </a:rPr>
              <a:t>=4;          </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Num</a:t>
            </a:r>
            <a:r>
              <a:rPr lang="en-US" sz="1200" b="1" dirty="0">
                <a:solidFill>
                  <a:srgbClr val="228B22"/>
                </a:solidFill>
                <a:latin typeface="Courier New" panose="02070309020205020404" pitchFamily="49" charset="0"/>
              </a:rPr>
              <a:t> detectors in y-direction</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Ndx</a:t>
            </a:r>
            <a:r>
              <a:rPr lang="en-US" sz="1200" b="1" dirty="0">
                <a:solidFill>
                  <a:schemeClr val="tx1"/>
                </a:solidFill>
                <a:latin typeface="Courier New" panose="02070309020205020404" pitchFamily="49" charset="0"/>
                <a:cs typeface="Courier New" panose="02070309020205020404" pitchFamily="49" charset="0"/>
              </a:rPr>
              <a:t>=7;          </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Num</a:t>
            </a:r>
            <a:r>
              <a:rPr lang="en-US" sz="1200" b="1" dirty="0">
                <a:solidFill>
                  <a:srgbClr val="228B22"/>
                </a:solidFill>
                <a:latin typeface="Courier New" panose="02070309020205020404" pitchFamily="49" charset="0"/>
              </a:rPr>
              <a:t> detectors in x-direction</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NN1sep=13;      </a:t>
            </a:r>
            <a:r>
              <a:rPr lang="en-US" sz="1200" b="1" dirty="0">
                <a:solidFill>
                  <a:srgbClr val="228B22"/>
                </a:solidFill>
                <a:latin typeface="Courier New" panose="02070309020205020404" pitchFamily="49" charset="0"/>
              </a:rPr>
              <a:t>% Closest source-detector Separation</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Srad</a:t>
            </a:r>
            <a:r>
              <a:rPr lang="en-US" sz="1200" b="1" dirty="0">
                <a:solidFill>
                  <a:schemeClr val="tx1"/>
                </a:solidFill>
                <a:latin typeface="Courier New" panose="02070309020205020404" pitchFamily="49" charset="0"/>
                <a:cs typeface="Courier New" panose="02070309020205020404" pitchFamily="49" charset="0"/>
              </a:rPr>
              <a:t>=80;        </a:t>
            </a:r>
            <a:r>
              <a:rPr lang="en-US" sz="1200" b="1" dirty="0">
                <a:solidFill>
                  <a:srgbClr val="228B22"/>
                </a:solidFill>
                <a:latin typeface="Courier New" panose="02070309020205020404" pitchFamily="49" charset="0"/>
              </a:rPr>
              <a:t>% Radius of spherical head model</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grid,Rad</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Make_Sphere_Cap</a:t>
            </a:r>
            <a:r>
              <a:rPr lang="en-US" sz="1200" b="1" dirty="0">
                <a:solidFill>
                  <a:schemeClr val="tx1"/>
                </a:solidFill>
                <a:latin typeface="Courier New" panose="02070309020205020404" pitchFamily="49" charset="0"/>
                <a:cs typeface="Courier New" panose="02070309020205020404" pitchFamily="49" charset="0"/>
              </a:rPr>
              <a:t>(Ndy,Ndx,NN1sep,Srad);</a:t>
            </a:r>
          </a:p>
          <a:p>
            <a:pPr lvl="1">
              <a:spcBef>
                <a:spcPts val="600"/>
              </a:spcBef>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dirty="0">
                <a:solidFill>
                  <a:schemeClr val="tx1"/>
                </a:solidFill>
                <a:latin typeface="Arial" panose="020B0604020202020204" pitchFamily="34" charset="0"/>
                <a:cs typeface="Arial" panose="020B0604020202020204" pitchFamily="34" charset="0"/>
              </a:rPr>
              <a:t>As described above,</a:t>
            </a:r>
          </a:p>
          <a:p>
            <a:pPr lvl="1">
              <a:spcBef>
                <a:spcPts val="600"/>
              </a:spcBef>
            </a:pPr>
            <a:r>
              <a:rPr lang="en-US" dirty="0">
                <a:solidFill>
                  <a:schemeClr val="tx1"/>
                </a:solidFill>
                <a:latin typeface="Arial" panose="020B0604020202020204" pitchFamily="34" charset="0"/>
                <a:cs typeface="Arial" panose="020B0604020202020204" pitchFamily="34" charset="0"/>
              </a:rPr>
              <a:t>grid contains information on the positions of the sources and detectors.</a:t>
            </a:r>
          </a:p>
          <a:p>
            <a:pPr lvl="1">
              <a:spcBef>
                <a:spcPts val="600"/>
              </a:spcBef>
            </a:pPr>
            <a:r>
              <a:rPr lang="en-US" dirty="0">
                <a:solidFill>
                  <a:schemeClr val="tx1"/>
                </a:solidFill>
                <a:latin typeface="Arial" panose="020B0604020202020204" pitchFamily="34" charset="0"/>
                <a:cs typeface="Arial" panose="020B0604020202020204" pitchFamily="34" charset="0"/>
              </a:rPr>
              <a:t>Rad contains information on the topology of the array.</a:t>
            </a:r>
          </a:p>
          <a:p>
            <a:pPr lvl="1">
              <a:spcBef>
                <a:spcPts val="600"/>
              </a:spcBef>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b="1" dirty="0">
                <a:solidFill>
                  <a:schemeClr val="tx1"/>
                </a:solidFill>
                <a:latin typeface="Arial" panose="020B0604020202020204" pitchFamily="34" charset="0"/>
                <a:cs typeface="Arial" panose="020B0604020202020204" pitchFamily="34" charset="0"/>
              </a:rPr>
              <a:t>Visualize the grid in 2D and 3D</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PlotSD</a:t>
            </a:r>
            <a:r>
              <a:rPr lang="en-US" sz="1200" b="1" dirty="0">
                <a:solidFill>
                  <a:schemeClr val="tx1"/>
                </a:solidFill>
                <a:latin typeface="Courier New" panose="02070309020205020404" pitchFamily="49" charset="0"/>
                <a:cs typeface="Courier New" panose="02070309020205020404" pitchFamily="49" charset="0"/>
              </a:rPr>
              <a:t>(grid.spos2,grid.dpos2,'norm'); </a:t>
            </a:r>
            <a:r>
              <a:rPr lang="en-US" sz="1200" b="1" dirty="0">
                <a:solidFill>
                  <a:srgbClr val="228B22"/>
                </a:solidFill>
                <a:latin typeface="Courier New" panose="02070309020205020404" pitchFamily="49" charset="0"/>
              </a:rPr>
              <a:t>% Visualize 2D positions</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PlotSD</a:t>
            </a:r>
            <a:r>
              <a:rPr lang="en-US" sz="1200" b="1" dirty="0">
                <a:solidFill>
                  <a:schemeClr val="tx1"/>
                </a:solidFill>
                <a:latin typeface="Courier New" panose="02070309020205020404" pitchFamily="49" charset="0"/>
                <a:cs typeface="Courier New" panose="02070309020205020404" pitchFamily="49" charset="0"/>
              </a:rPr>
              <a:t>(grid.spos3,grid.dpos3,'norm'); </a:t>
            </a:r>
            <a:r>
              <a:rPr lang="en-US" sz="1200" b="1" dirty="0">
                <a:solidFill>
                  <a:srgbClr val="228B22"/>
                </a:solidFill>
                <a:latin typeface="Courier New" panose="02070309020205020404" pitchFamily="49" charset="0"/>
              </a:rPr>
              <a:t>% Visualize 3D positions</a:t>
            </a:r>
          </a:p>
          <a:p>
            <a:pPr lvl="2"/>
            <a:endParaRPr lang="en-US" sz="1200" dirty="0">
              <a:solidFill>
                <a:schemeClr val="tx1"/>
              </a:solidFill>
            </a:endParaRPr>
          </a:p>
          <a:p>
            <a:r>
              <a:rPr lang="en-US" dirty="0">
                <a:solidFill>
                  <a:schemeClr val="tx1"/>
                </a:solidFill>
                <a:latin typeface="Arial" panose="020B0604020202020204" pitchFamily="34" charset="0"/>
                <a:cs typeface="Arial" panose="020B0604020202020204" pitchFamily="34" charset="0"/>
              </a:rPr>
              <a:t>Then set parameters, generate </a:t>
            </a:r>
            <a:r>
              <a:rPr lang="en-US" b="1" dirty="0">
                <a:solidFill>
                  <a:srgbClr val="00B0F0"/>
                </a:solidFill>
                <a:latin typeface="Arial" panose="020B0604020202020204" pitchFamily="34" charset="0"/>
                <a:cs typeface="Arial" panose="020B0604020202020204" pitchFamily="34" charset="0"/>
              </a:rPr>
              <a:t>info</a:t>
            </a:r>
            <a:r>
              <a:rPr lang="en-US" dirty="0">
                <a:solidFill>
                  <a:schemeClr val="tx1"/>
                </a:solidFill>
                <a:latin typeface="Arial" panose="020B0604020202020204" pitchFamily="34" charset="0"/>
                <a:cs typeface="Arial" panose="020B0604020202020204" pitchFamily="34" charset="0"/>
              </a:rPr>
              <a:t> file as on previous slide, and save Pad file for future use.</a:t>
            </a:r>
          </a:p>
        </p:txBody>
      </p:sp>
      <p:pic>
        <p:nvPicPr>
          <p:cNvPr id="7" name="Picture 6"/>
          <p:cNvPicPr>
            <a:picLocks noChangeAspect="1"/>
          </p:cNvPicPr>
          <p:nvPr/>
        </p:nvPicPr>
        <p:blipFill>
          <a:blip r:embed="rId3"/>
          <a:stretch>
            <a:fillRect/>
          </a:stretch>
        </p:blipFill>
        <p:spPr>
          <a:xfrm>
            <a:off x="9252472" y="1219199"/>
            <a:ext cx="2552349" cy="1188695"/>
          </a:xfrm>
          <a:prstGeom prst="rect">
            <a:avLst/>
          </a:prstGeom>
        </p:spPr>
      </p:pic>
      <p:pic>
        <p:nvPicPr>
          <p:cNvPr id="8" name="Picture 7"/>
          <p:cNvPicPr>
            <a:picLocks noChangeAspect="1"/>
          </p:cNvPicPr>
          <p:nvPr/>
        </p:nvPicPr>
        <p:blipFill>
          <a:blip r:embed="rId4"/>
          <a:stretch>
            <a:fillRect/>
          </a:stretch>
        </p:blipFill>
        <p:spPr>
          <a:xfrm>
            <a:off x="9252473" y="3209943"/>
            <a:ext cx="2552349" cy="1696378"/>
          </a:xfrm>
          <a:prstGeom prst="rect">
            <a:avLst/>
          </a:prstGeom>
        </p:spPr>
      </p:pic>
      <p:sp>
        <p:nvSpPr>
          <p:cNvPr id="4" name="Slide Number Placeholder 3">
            <a:extLst>
              <a:ext uri="{FF2B5EF4-FFF2-40B4-BE49-F238E27FC236}">
                <a16:creationId xmlns:a16="http://schemas.microsoft.com/office/drawing/2014/main" id="{104CE1A2-A729-26EC-77EF-B06F0D9E5871}"/>
              </a:ext>
            </a:extLst>
          </p:cNvPr>
          <p:cNvSpPr>
            <a:spLocks noGrp="1"/>
          </p:cNvSpPr>
          <p:nvPr>
            <p:ph type="sldNum" sz="quarter" idx="12"/>
          </p:nvPr>
        </p:nvSpPr>
        <p:spPr/>
        <p:txBody>
          <a:bodyPr/>
          <a:lstStyle/>
          <a:p>
            <a:fld id="{A6EA515B-EB3D-473C-ADE9-FD8348C61D57}" type="slidenum">
              <a:rPr lang="en-US" smtClean="0"/>
              <a:t>43</a:t>
            </a:fld>
            <a:endParaRPr lang="en-US"/>
          </a:p>
        </p:txBody>
      </p:sp>
    </p:spTree>
    <p:extLst>
      <p:ext uri="{BB962C8B-B14F-4D97-AF65-F5344CB8AC3E}">
        <p14:creationId xmlns:p14="http://schemas.microsoft.com/office/powerpoint/2010/main" val="11688869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dirty="0">
                <a:solidFill>
                  <a:srgbClr val="FF0000"/>
                </a:solidFill>
              </a:rPr>
              <a:t>That’s It (For Now)</a:t>
            </a:r>
          </a:p>
        </p:txBody>
      </p:sp>
      <p:sp>
        <p:nvSpPr>
          <p:cNvPr id="3" name="Content Placeholder 2"/>
          <p:cNvSpPr>
            <a:spLocks noGrp="1"/>
          </p:cNvSpPr>
          <p:nvPr>
            <p:ph idx="1"/>
          </p:nvPr>
        </p:nvSpPr>
        <p:spPr>
          <a:xfrm>
            <a:off x="685572" y="1460373"/>
            <a:ext cx="8596668" cy="3880773"/>
          </a:xfrm>
        </p:spPr>
        <p:txBody>
          <a:bodyPr>
            <a:normAutofit/>
          </a:bodyPr>
          <a:lstStyle/>
          <a:p>
            <a:r>
              <a:rPr lang="en-US" sz="2000" dirty="0"/>
              <a:t>Congratulations! You have finished the </a:t>
            </a:r>
            <a:r>
              <a:rPr lang="en-US" sz="2000" dirty="0" err="1"/>
              <a:t>NeuroDOT</a:t>
            </a:r>
            <a:r>
              <a:rPr lang="en-US" sz="2000" dirty="0"/>
              <a:t> Light Modeling Pipeline Tutorial for the basic 24x28 visual pad using Hummingbird.</a:t>
            </a:r>
          </a:p>
          <a:p>
            <a:endParaRPr lang="en-US" sz="2000" dirty="0"/>
          </a:p>
          <a:p>
            <a:r>
              <a:rPr lang="en-US" sz="2000" dirty="0"/>
              <a:t>For further questions or more information, please consult the </a:t>
            </a:r>
            <a:r>
              <a:rPr lang="en-US" sz="2000" dirty="0" err="1"/>
              <a:t>NeuroDOT</a:t>
            </a:r>
            <a:r>
              <a:rPr lang="en-US" sz="2000" dirty="0"/>
              <a:t> User Manual and the various Appendices.</a:t>
            </a:r>
          </a:p>
          <a:p>
            <a:endParaRPr lang="en-US" sz="2000" dirty="0"/>
          </a:p>
          <a:p>
            <a:r>
              <a:rPr lang="en-US" sz="2000" dirty="0" err="1"/>
              <a:t>NeuroDOT</a:t>
            </a:r>
            <a:r>
              <a:rPr lang="en-US" sz="2000" dirty="0"/>
              <a:t> Team:</a:t>
            </a:r>
          </a:p>
          <a:p>
            <a:pPr lvl="1"/>
            <a:r>
              <a:rPr lang="en-US" sz="1600" dirty="0"/>
              <a:t>Adam Eggebrecht (</a:t>
            </a:r>
            <a:r>
              <a:rPr lang="en-US" sz="1600" dirty="0">
                <a:solidFill>
                  <a:srgbClr val="00B0F0"/>
                </a:solidFill>
              </a:rPr>
              <a:t>aeggebre@wustl.edu</a:t>
            </a:r>
            <a:r>
              <a:rPr lang="en-US" sz="1600" dirty="0"/>
              <a:t>)</a:t>
            </a:r>
          </a:p>
          <a:p>
            <a:pPr lvl="1"/>
            <a:r>
              <a:rPr lang="en-US" dirty="0"/>
              <a:t>Emma Speh (</a:t>
            </a:r>
            <a:r>
              <a:rPr lang="en-US" sz="1600" dirty="0">
                <a:solidFill>
                  <a:srgbClr val="00B0F0"/>
                </a:solidFill>
              </a:rPr>
              <a:t>espeh@wustl.edu</a:t>
            </a:r>
            <a:r>
              <a:rPr lang="en-US" sz="1600" dirty="0"/>
              <a:t>)</a:t>
            </a:r>
          </a:p>
          <a:p>
            <a:pPr lvl="1"/>
            <a:r>
              <a:rPr lang="en-US" dirty="0">
                <a:solidFill>
                  <a:schemeClr val="tx1"/>
                </a:solidFill>
              </a:rPr>
              <a:t>Ari Segel (</a:t>
            </a:r>
            <a:r>
              <a:rPr lang="en-US" dirty="0">
                <a:solidFill>
                  <a:srgbClr val="00B0F0"/>
                </a:solidFill>
              </a:rPr>
              <a:t>ari@wustl.edu</a:t>
            </a:r>
            <a:r>
              <a:rPr lang="en-US" sz="1600" dirty="0"/>
              <a:t>)</a:t>
            </a:r>
          </a:p>
          <a:p>
            <a:pPr marL="457200" lvl="1" indent="0">
              <a:buNone/>
            </a:pPr>
            <a:endParaRPr lang="en-US" sz="1600" dirty="0">
              <a:solidFill>
                <a:srgbClr val="00B0F0"/>
              </a:solidFill>
            </a:endParaRPr>
          </a:p>
          <a:p>
            <a:pPr lvl="1"/>
            <a:endParaRPr lang="en-US" sz="1600" dirty="0"/>
          </a:p>
        </p:txBody>
      </p:sp>
      <p:sp>
        <p:nvSpPr>
          <p:cNvPr id="5" name="Slide Number Placeholder 4">
            <a:extLst>
              <a:ext uri="{FF2B5EF4-FFF2-40B4-BE49-F238E27FC236}">
                <a16:creationId xmlns:a16="http://schemas.microsoft.com/office/drawing/2014/main" id="{A6BD0625-DFF5-008A-CA01-57EBC549B23B}"/>
              </a:ext>
            </a:extLst>
          </p:cNvPr>
          <p:cNvSpPr>
            <a:spLocks noGrp="1"/>
          </p:cNvSpPr>
          <p:nvPr>
            <p:ph type="sldNum" sz="quarter" idx="12"/>
          </p:nvPr>
        </p:nvSpPr>
        <p:spPr/>
        <p:txBody>
          <a:bodyPr/>
          <a:lstStyle/>
          <a:p>
            <a:fld id="{A6EA515B-EB3D-473C-ADE9-FD8348C61D57}" type="slidenum">
              <a:rPr lang="en-US" smtClean="0"/>
              <a:t>44</a:t>
            </a:fld>
            <a:endParaRPr lang="en-US"/>
          </a:p>
        </p:txBody>
      </p:sp>
    </p:spTree>
    <p:extLst>
      <p:ext uri="{BB962C8B-B14F-4D97-AF65-F5344CB8AC3E}">
        <p14:creationId xmlns:p14="http://schemas.microsoft.com/office/powerpoint/2010/main" val="1362882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Generating a Light Model</a:t>
            </a:r>
          </a:p>
        </p:txBody>
      </p:sp>
      <p:sp>
        <p:nvSpPr>
          <p:cNvPr id="32" name="Content Placeholder 2"/>
          <p:cNvSpPr txBox="1">
            <a:spLocks/>
          </p:cNvSpPr>
          <p:nvPr/>
        </p:nvSpPr>
        <p:spPr>
          <a:xfrm>
            <a:off x="127000" y="889686"/>
            <a:ext cx="5639317" cy="58905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This tutorial will follow the </a:t>
            </a:r>
            <a:r>
              <a:rPr lang="en-US" b="1" dirty="0">
                <a:solidFill>
                  <a:srgbClr val="00B0F0"/>
                </a:solidFill>
                <a:latin typeface="Courier New" panose="02070309020205020404" pitchFamily="49" charset="0"/>
                <a:cs typeface="Courier New" panose="02070309020205020404" pitchFamily="49" charset="0"/>
              </a:rPr>
              <a:t>Basic_Light_Modeling_with_Hummingbird_Tutorial_220714.m </a:t>
            </a:r>
            <a:r>
              <a:rPr lang="en-US" dirty="0" err="1"/>
              <a:t>Matlab</a:t>
            </a:r>
            <a:r>
              <a:rPr lang="en-US" dirty="0"/>
              <a:t> file which can be found in the Documentation/Scripts folder. </a:t>
            </a:r>
          </a:p>
          <a:p>
            <a:r>
              <a:rPr lang="en-US" dirty="0"/>
              <a:t>The tutorial will: 	</a:t>
            </a:r>
          </a:p>
          <a:p>
            <a:pPr lvl="1"/>
            <a:r>
              <a:rPr lang="en-US" dirty="0"/>
              <a:t>Generate a mesh from a segmented volume</a:t>
            </a:r>
          </a:p>
          <a:p>
            <a:pPr lvl="1"/>
            <a:r>
              <a:rPr lang="en-US" dirty="0"/>
              <a:t>Place an array of sources and detectors on the mesh</a:t>
            </a:r>
          </a:p>
          <a:p>
            <a:pPr lvl="1"/>
            <a:r>
              <a:rPr lang="en-US" dirty="0"/>
              <a:t>Set multiple parameters for the model</a:t>
            </a:r>
          </a:p>
          <a:p>
            <a:pPr lvl="1"/>
            <a:r>
              <a:rPr lang="en-US" dirty="0"/>
              <a:t>Calculate the sensitivity </a:t>
            </a:r>
            <a:r>
              <a:rPr lang="en-US" b="1" dirty="0">
                <a:solidFill>
                  <a:srgbClr val="00B0F0"/>
                </a:solidFill>
                <a:latin typeface="Courier New" panose="02070309020205020404" pitchFamily="49" charset="0"/>
                <a:cs typeface="Courier New" panose="02070309020205020404" pitchFamily="49" charset="0"/>
              </a:rPr>
              <a:t>A</a:t>
            </a:r>
            <a:r>
              <a:rPr lang="en-US" dirty="0"/>
              <a:t> for this model</a:t>
            </a:r>
          </a:p>
          <a:p>
            <a:r>
              <a:rPr lang="en-US" dirty="0"/>
              <a:t>We will use a segmented volume, </a:t>
            </a:r>
            <a:r>
              <a:rPr lang="en-US" b="1" dirty="0">
                <a:solidFill>
                  <a:srgbClr val="00B0F0"/>
                </a:solidFill>
                <a:latin typeface="Courier New" panose="02070309020205020404" pitchFamily="49" charset="0"/>
                <a:cs typeface="Courier New" panose="02070309020205020404" pitchFamily="49" charset="0"/>
              </a:rPr>
              <a:t>Segmented_MNI152nl_on_MNI111</a:t>
            </a:r>
            <a:r>
              <a:rPr lang="en-US" dirty="0"/>
              <a:t>, found in </a:t>
            </a:r>
            <a:r>
              <a:rPr lang="en-US" dirty="0" err="1"/>
              <a:t>Support_Files</a:t>
            </a:r>
            <a:r>
              <a:rPr lang="en-US" dirty="0"/>
              <a:t>/Atlases, to generate the head model.</a:t>
            </a:r>
          </a:p>
          <a:p>
            <a:r>
              <a:rPr lang="en-US" dirty="0"/>
              <a:t>We will use the visual pad, </a:t>
            </a:r>
            <a:r>
              <a:rPr lang="en-US" b="1" dirty="0">
                <a:solidFill>
                  <a:srgbClr val="00B0F0"/>
                </a:solidFill>
                <a:latin typeface="Courier New" panose="02070309020205020404" pitchFamily="49" charset="0"/>
                <a:cs typeface="Courier New" panose="02070309020205020404" pitchFamily="49" charset="0"/>
              </a:rPr>
              <a:t>Pad_AdultV24x28.mat</a:t>
            </a:r>
            <a:r>
              <a:rPr lang="en-US" dirty="0"/>
              <a:t>, found in </a:t>
            </a:r>
            <a:r>
              <a:rPr lang="en-US" dirty="0" err="1"/>
              <a:t>Support_Files</a:t>
            </a:r>
            <a:r>
              <a:rPr lang="en-US" dirty="0"/>
              <a:t>/Pad.</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3" name="Slide Number Placeholder 2">
            <a:extLst>
              <a:ext uri="{FF2B5EF4-FFF2-40B4-BE49-F238E27FC236}">
                <a16:creationId xmlns:a16="http://schemas.microsoft.com/office/drawing/2014/main" id="{CA945477-5A92-9588-3A64-023473E9A1C4}"/>
              </a:ext>
            </a:extLst>
          </p:cNvPr>
          <p:cNvSpPr>
            <a:spLocks noGrp="1"/>
          </p:cNvSpPr>
          <p:nvPr>
            <p:ph type="sldNum" sz="quarter" idx="12"/>
          </p:nvPr>
        </p:nvSpPr>
        <p:spPr/>
        <p:txBody>
          <a:bodyPr/>
          <a:lstStyle/>
          <a:p>
            <a:fld id="{A6EA515B-EB3D-473C-ADE9-FD8348C61D57}" type="slidenum">
              <a:rPr lang="en-US" smtClean="0"/>
              <a:t>5</a:t>
            </a:fld>
            <a:endParaRPr lang="en-US"/>
          </a:p>
        </p:txBody>
      </p:sp>
    </p:spTree>
    <p:extLst>
      <p:ext uri="{BB962C8B-B14F-4D97-AF65-F5344CB8AC3E}">
        <p14:creationId xmlns:p14="http://schemas.microsoft.com/office/powerpoint/2010/main" val="1961084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solidFill>
                  <a:srgbClr val="FF0000"/>
                </a:solidFill>
              </a:rPr>
              <a:t>NeuroDOT</a:t>
            </a:r>
            <a:r>
              <a:rPr lang="en-US" dirty="0">
                <a:solidFill>
                  <a:srgbClr val="FF0000"/>
                </a:solidFill>
              </a:rPr>
              <a:t> Flowchart for Light Model Generation</a:t>
            </a: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2" name="Rectangle 1"/>
          <p:cNvSpPr/>
          <p:nvPr/>
        </p:nvSpPr>
        <p:spPr>
          <a:xfrm>
            <a:off x="7091464" y="2188723"/>
            <a:ext cx="5023104" cy="29377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1097122" y="1579650"/>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5" name="Straight Arrow Connector 4"/>
          <p:cNvCxnSpPr/>
          <p:nvPr/>
        </p:nvCxnSpPr>
        <p:spPr>
          <a:xfrm>
            <a:off x="2257517" y="200321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1074426" y="23526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2" name="Straight Arrow Connector 21"/>
          <p:cNvCxnSpPr/>
          <p:nvPr/>
        </p:nvCxnSpPr>
        <p:spPr>
          <a:xfrm>
            <a:off x="2254538" y="434856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674660" y="4685417"/>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30" name="Straight Arrow Connector 29"/>
          <p:cNvCxnSpPr/>
          <p:nvPr/>
        </p:nvCxnSpPr>
        <p:spPr>
          <a:xfrm>
            <a:off x="2254538" y="509072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2257517" y="27853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1074426" y="312505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34" name="Straight Arrow Connector 33"/>
          <p:cNvCxnSpPr/>
          <p:nvPr/>
        </p:nvCxnSpPr>
        <p:spPr>
          <a:xfrm>
            <a:off x="2256113" y="355778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1073022" y="389748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36" name="Rounded Rectangle 35"/>
          <p:cNvSpPr/>
          <p:nvPr/>
        </p:nvSpPr>
        <p:spPr>
          <a:xfrm>
            <a:off x="588129" y="5422090"/>
            <a:ext cx="3332818"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4" name="Right Brace 3">
            <a:extLst>
              <a:ext uri="{FF2B5EF4-FFF2-40B4-BE49-F238E27FC236}">
                <a16:creationId xmlns:a16="http://schemas.microsoft.com/office/drawing/2014/main" id="{434CCF83-6C9C-1A5E-AB75-E0D60076143B}"/>
              </a:ext>
            </a:extLst>
          </p:cNvPr>
          <p:cNvSpPr/>
          <p:nvPr/>
        </p:nvSpPr>
        <p:spPr>
          <a:xfrm>
            <a:off x="3533774" y="3097754"/>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9F0755C3-80AD-5F16-51BE-CE7F74FFF4A8}"/>
              </a:ext>
            </a:extLst>
          </p:cNvPr>
          <p:cNvSpPr txBox="1"/>
          <p:nvPr/>
        </p:nvSpPr>
        <p:spPr>
          <a:xfrm>
            <a:off x="3979656" y="3288268"/>
            <a:ext cx="1469446" cy="830997"/>
          </a:xfrm>
          <a:prstGeom prst="rect">
            <a:avLst/>
          </a:prstGeom>
          <a:noFill/>
        </p:spPr>
        <p:txBody>
          <a:bodyPr wrap="square" rtlCol="0">
            <a:spAutoFit/>
          </a:bodyPr>
          <a:lstStyle/>
          <a:p>
            <a:r>
              <a:rPr lang="en-US" sz="1200" dirty="0"/>
              <a:t>These steps are repeated for a low-density and high-density mesh</a:t>
            </a:r>
          </a:p>
        </p:txBody>
      </p:sp>
      <p:sp>
        <p:nvSpPr>
          <p:cNvPr id="7" name="Slide Number Placeholder 6">
            <a:extLst>
              <a:ext uri="{FF2B5EF4-FFF2-40B4-BE49-F238E27FC236}">
                <a16:creationId xmlns:a16="http://schemas.microsoft.com/office/drawing/2014/main" id="{8B16CDC7-14E9-387C-8DBE-994B578FA54C}"/>
              </a:ext>
            </a:extLst>
          </p:cNvPr>
          <p:cNvSpPr>
            <a:spLocks noGrp="1"/>
          </p:cNvSpPr>
          <p:nvPr>
            <p:ph type="sldNum" sz="quarter" idx="12"/>
          </p:nvPr>
        </p:nvSpPr>
        <p:spPr/>
        <p:txBody>
          <a:bodyPr/>
          <a:lstStyle/>
          <a:p>
            <a:fld id="{A6EA515B-EB3D-473C-ADE9-FD8348C61D57}" type="slidenum">
              <a:rPr lang="en-US" smtClean="0"/>
              <a:t>6</a:t>
            </a:fld>
            <a:endParaRPr lang="en-US"/>
          </a:p>
        </p:txBody>
      </p:sp>
    </p:spTree>
    <p:extLst>
      <p:ext uri="{BB962C8B-B14F-4D97-AF65-F5344CB8AC3E}">
        <p14:creationId xmlns:p14="http://schemas.microsoft.com/office/powerpoint/2010/main" val="149772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a:solidFill>
                  <a:srgbClr val="FF0000"/>
                </a:solidFill>
                <a:latin typeface="Trebuchet MS" panose="020B0603020202020204"/>
              </a:rPr>
              <a:t>Running the script – Author’s Note</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id="{F7E1B133-1AB9-408F-AC8A-6C76715E8DEB}"/>
              </a:ext>
            </a:extLst>
          </p:cNvPr>
          <p:cNvSpPr txBox="1"/>
          <p:nvPr/>
        </p:nvSpPr>
        <p:spPr>
          <a:xfrm>
            <a:off x="181902" y="963854"/>
            <a:ext cx="5369234" cy="6191439"/>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1600" b="1" noProof="0" dirty="0">
                <a:solidFill>
                  <a:prstClr val="white">
                    <a:lumMod val="75000"/>
                    <a:lumOff val="25000"/>
                  </a:prstClr>
                </a:solidFill>
                <a:latin typeface="Trebuchet MS" panose="020B0603020202020204"/>
              </a:rPr>
              <a:t>How the author runs the script</a:t>
            </a:r>
          </a:p>
          <a:p>
            <a:pPr marL="800100" lvl="1" indent="-342900" defTabSz="457200">
              <a:spcBef>
                <a:spcPts val="1000"/>
              </a:spcBef>
              <a:buClr>
                <a:srgbClr val="90C226"/>
              </a:buClr>
              <a:buSzPct val="80000"/>
              <a:buFont typeface="Wingdings 3" charset="2"/>
              <a:buChar char=""/>
              <a:defRPr/>
            </a:pPr>
            <a:r>
              <a:rPr lang="en-US" sz="1400" noProof="0" dirty="0">
                <a:solidFill>
                  <a:prstClr val="white">
                    <a:lumMod val="75000"/>
                    <a:lumOff val="25000"/>
                  </a:prstClr>
                </a:solidFill>
                <a:latin typeface="Trebuchet MS" panose="020B0603020202020204"/>
              </a:rPr>
              <a:t>Highlight and execute each chunk of code</a:t>
            </a:r>
          </a:p>
          <a:p>
            <a:pPr marL="1257300" lvl="2" indent="-342900" defTabSz="457200">
              <a:spcBef>
                <a:spcPts val="1000"/>
              </a:spcBef>
              <a:buClr>
                <a:srgbClr val="90C226"/>
              </a:buClr>
              <a:buSzPct val="80000"/>
              <a:buFont typeface="Wingdings 3" charset="2"/>
              <a:buChar char=""/>
              <a:defRPr/>
            </a:pPr>
            <a:r>
              <a:rPr kumimoji="0" lang="en-US" sz="1400" b="0" i="0" u="none" strike="noStrike" kern="1200" cap="none" spc="0" normalizeH="0" baseline="0" dirty="0">
                <a:ln>
                  <a:noFill/>
                </a:ln>
                <a:solidFill>
                  <a:prstClr val="white">
                    <a:lumMod val="75000"/>
                    <a:lumOff val="25000"/>
                  </a:prstClr>
                </a:solidFill>
                <a:effectLst/>
                <a:uLnTx/>
                <a:uFillTx/>
                <a:latin typeface="Trebuchet MS" panose="020B0603020202020204"/>
              </a:rPr>
              <a:t>Ex: highlight</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rPr>
              <a:t> lines 64-69 </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rPr>
              <a:t> right click </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hit “Evaluate Selection”</a:t>
            </a:r>
          </a:p>
          <a:p>
            <a:pPr marL="342900" indent="-342900" defTabSz="457200">
              <a:spcBef>
                <a:spcPts val="1000"/>
              </a:spcBef>
              <a:buClr>
                <a:srgbClr val="90C226"/>
              </a:buClr>
              <a:buSzPct val="80000"/>
              <a:buFont typeface="Wingdings 3" charset="2"/>
              <a:buChar char=""/>
              <a:defRPr/>
            </a:pPr>
            <a:r>
              <a:rPr lang="en-US" sz="1400" baseline="0" noProof="0" dirty="0">
                <a:solidFill>
                  <a:prstClr val="white">
                    <a:lumMod val="75000"/>
                    <a:lumOff val="25000"/>
                  </a:prstClr>
                </a:solidFill>
                <a:latin typeface="Trebuchet MS" panose="020B0603020202020204"/>
                <a:sym typeface="Wingdings" panose="05000000000000000000" pitchFamily="2" charset="2"/>
              </a:rPr>
              <a:t>Alternate way of</a:t>
            </a:r>
            <a:r>
              <a:rPr lang="en-US" sz="1400" noProof="0" dirty="0">
                <a:solidFill>
                  <a:prstClr val="white">
                    <a:lumMod val="75000"/>
                    <a:lumOff val="25000"/>
                  </a:prstClr>
                </a:solidFill>
                <a:latin typeface="Trebuchet MS" panose="020B0603020202020204"/>
                <a:sym typeface="Wingdings" panose="05000000000000000000" pitchFamily="2" charset="2"/>
              </a:rPr>
              <a:t> running the script</a:t>
            </a:r>
          </a:p>
          <a:p>
            <a:pPr marL="800100" lvl="1" indent="-342900" defTabSz="457200">
              <a:spcBef>
                <a:spcPts val="1000"/>
              </a:spcBef>
              <a:buClr>
                <a:srgbClr val="90C226"/>
              </a:buClr>
              <a:buSzPct val="80000"/>
              <a:buFont typeface="Wingdings 3" charset="2"/>
              <a:buChar char=""/>
              <a:defRPr/>
            </a:pPr>
            <a:r>
              <a:rPr kumimoji="0" lang="en-US" sz="1400" b="0" i="0" u="none" strike="noStrike" kern="1200" cap="none" spc="0" normalizeH="0" baseline="0" dirty="0">
                <a:ln>
                  <a:noFill/>
                </a:ln>
                <a:solidFill>
                  <a:prstClr val="white">
                    <a:lumMod val="75000"/>
                    <a:lumOff val="25000"/>
                  </a:prstClr>
                </a:solidFill>
                <a:effectLst/>
                <a:uLnTx/>
                <a:uFillTx/>
                <a:latin typeface="Trebuchet MS" panose="020B0603020202020204"/>
                <a:sym typeface="Wingdings" panose="05000000000000000000" pitchFamily="2" charset="2"/>
              </a:rPr>
              <a:t>For</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each section (beige) hit </a:t>
            </a:r>
            <a:r>
              <a:rPr kumimoji="0" lang="en-US" sz="1400" b="0" i="0" u="none" strike="noStrike" kern="1200" cap="none" spc="0" normalizeH="0" dirty="0" err="1">
                <a:ln>
                  <a:noFill/>
                </a:ln>
                <a:solidFill>
                  <a:prstClr val="white">
                    <a:lumMod val="75000"/>
                    <a:lumOff val="25000"/>
                  </a:prstClr>
                </a:solidFill>
                <a:effectLst/>
                <a:uLnTx/>
                <a:uFillTx/>
                <a:latin typeface="Trebuchet MS" panose="020B0603020202020204"/>
                <a:sym typeface="Wingdings" panose="05000000000000000000" pitchFamily="2" charset="2"/>
              </a:rPr>
              <a:t>ctrl+enter</a:t>
            </a:r>
            <a:endPar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endParaRPr>
          </a:p>
          <a:p>
            <a:pPr marL="800100" lvl="1" indent="-342900" defTabSz="457200">
              <a:spcBef>
                <a:spcPts val="1000"/>
              </a:spcBef>
              <a:buClr>
                <a:srgbClr val="90C226"/>
              </a:buClr>
              <a:buSzPct val="80000"/>
              <a:buFont typeface="Wingdings 3" charset="2"/>
              <a:buChar char=""/>
              <a:defRPr/>
            </a:pPr>
            <a:r>
              <a:rPr lang="en-US" sz="1400" baseline="0" noProof="0" dirty="0">
                <a:solidFill>
                  <a:prstClr val="white">
                    <a:lumMod val="75000"/>
                    <a:lumOff val="25000"/>
                  </a:prstClr>
                </a:solidFill>
                <a:latin typeface="Trebuchet MS" panose="020B0603020202020204"/>
                <a:sym typeface="Wingdings" panose="05000000000000000000" pitchFamily="2" charset="2"/>
              </a:rPr>
              <a:t>This isn’t how the author does it, but it</a:t>
            </a:r>
            <a:r>
              <a:rPr lang="en-US" sz="1400" noProof="0" dirty="0">
                <a:solidFill>
                  <a:prstClr val="white">
                    <a:lumMod val="75000"/>
                    <a:lumOff val="25000"/>
                  </a:prstClr>
                </a:solidFill>
                <a:latin typeface="Trebuchet MS" panose="020B0603020202020204"/>
                <a:sym typeface="Wingdings" panose="05000000000000000000" pitchFamily="2" charset="2"/>
              </a:rPr>
              <a:t> will still work</a:t>
            </a:r>
          </a:p>
          <a:p>
            <a:pPr marL="342900" indent="-342900" defTabSz="457200">
              <a:spcBef>
                <a:spcPts val="1000"/>
              </a:spcBef>
              <a:buClr>
                <a:srgbClr val="90C226"/>
              </a:buClr>
              <a:buSzPct val="80000"/>
              <a:buFont typeface="Wingdings 3" charset="2"/>
              <a:buChar char=""/>
              <a:defRPr/>
            </a:pPr>
            <a:r>
              <a:rPr lang="en-US" sz="1400" dirty="0">
                <a:solidFill>
                  <a:prstClr val="white">
                    <a:lumMod val="75000"/>
                    <a:lumOff val="25000"/>
                  </a:prstClr>
                </a:solidFill>
                <a:latin typeface="Trebuchet MS" panose="020B0603020202020204"/>
                <a:sym typeface="Wingdings" panose="05000000000000000000" pitchFamily="2" charset="2"/>
              </a:rPr>
              <a:t>Note: DO NOT HIT THE GREEN “RUN</a:t>
            </a:r>
            <a:r>
              <a:rPr lang="en-US" sz="1400">
                <a:solidFill>
                  <a:prstClr val="white">
                    <a:lumMod val="75000"/>
                    <a:lumOff val="25000"/>
                  </a:prstClr>
                </a:solidFill>
                <a:latin typeface="Trebuchet MS" panose="020B0603020202020204"/>
                <a:sym typeface="Wingdings" panose="05000000000000000000" pitchFamily="2" charset="2"/>
              </a:rPr>
              <a:t>” BUTTON </a:t>
            </a:r>
            <a:r>
              <a:rPr lang="en-US" sz="1400" dirty="0">
                <a:solidFill>
                  <a:prstClr val="white">
                    <a:lumMod val="75000"/>
                    <a:lumOff val="25000"/>
                  </a:prstClr>
                </a:solidFill>
                <a:latin typeface="Trebuchet MS" panose="020B0603020202020204"/>
                <a:sym typeface="Wingdings" panose="05000000000000000000" pitchFamily="2" charset="2"/>
              </a:rPr>
              <a:t>to run this script</a:t>
            </a:r>
            <a:endParaRPr lang="en-US" sz="1400" noProof="0" dirty="0">
              <a:solidFill>
                <a:prstClr val="white">
                  <a:lumMod val="75000"/>
                  <a:lumOff val="25000"/>
                </a:prstClr>
              </a:solidFill>
              <a:latin typeface="Trebuchet MS" panose="020B0603020202020204"/>
              <a:sym typeface="Wingdings" panose="05000000000000000000" pitchFamily="2" charset="2"/>
            </a:endParaRPr>
          </a:p>
          <a:p>
            <a:pPr marL="342900" indent="-342900" defTabSz="457200">
              <a:spcBef>
                <a:spcPts val="1000"/>
              </a:spcBef>
              <a:buClr>
                <a:srgbClr val="90C226"/>
              </a:buClr>
              <a:buSzPct val="80000"/>
              <a:buFont typeface="Wingdings 3" charset="2"/>
              <a:buChar char=""/>
              <a:defRPr/>
            </a:pPr>
            <a:endParaRPr lang="en-US" sz="1400" noProof="0" dirty="0">
              <a:solidFill>
                <a:prstClr val="white">
                  <a:lumMod val="75000"/>
                  <a:lumOff val="25000"/>
                </a:prstClr>
              </a:solidFill>
              <a:latin typeface="Trebuchet MS" panose="020B0603020202020204"/>
              <a:sym typeface="Wingdings" panose="05000000000000000000" pitchFamily="2" charset="2"/>
            </a:endParaRPr>
          </a:p>
          <a:p>
            <a:pPr marL="342900" indent="-342900" defTabSz="457200">
              <a:spcBef>
                <a:spcPts val="1000"/>
              </a:spcBef>
              <a:buClr>
                <a:srgbClr val="90C226"/>
              </a:buClr>
              <a:buSzPct val="80000"/>
              <a:buFont typeface="Wingdings 3" charset="2"/>
              <a:buChar char=""/>
              <a:defRPr/>
            </a:pPr>
            <a:r>
              <a:rPr kumimoji="0" lang="en-US" sz="1600" b="1" i="0" u="none" strike="noStrike" kern="1200" cap="none" spc="0" normalizeH="0" baseline="0" dirty="0">
                <a:ln>
                  <a:noFill/>
                </a:ln>
                <a:solidFill>
                  <a:prstClr val="white">
                    <a:lumMod val="75000"/>
                    <a:lumOff val="25000"/>
                  </a:prstClr>
                </a:solidFill>
                <a:effectLst/>
                <a:uLnTx/>
                <a:uFillTx/>
                <a:latin typeface="Trebuchet MS" panose="020B0603020202020204"/>
                <a:sym typeface="Wingdings" panose="05000000000000000000" pitchFamily="2" charset="2"/>
              </a:rPr>
              <a:t>MATLAB</a:t>
            </a:r>
            <a:r>
              <a:rPr kumimoji="0" lang="en-US" sz="1600" b="1"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versions to use</a:t>
            </a:r>
          </a:p>
          <a:p>
            <a:pPr marL="800100" lvl="1" indent="-342900" defTabSz="457200">
              <a:spcBef>
                <a:spcPts val="1000"/>
              </a:spcBef>
              <a:buClr>
                <a:srgbClr val="90C226"/>
              </a:buClr>
              <a:buSzPct val="80000"/>
              <a:buFont typeface="Wingdings 3" charset="2"/>
              <a:buChar char=""/>
              <a:defRPr/>
            </a:pPr>
            <a:r>
              <a:rPr lang="en-US" sz="1400" baseline="0" noProof="0" dirty="0">
                <a:solidFill>
                  <a:prstClr val="white">
                    <a:lumMod val="75000"/>
                    <a:lumOff val="25000"/>
                  </a:prstClr>
                </a:solidFill>
                <a:latin typeface="Trebuchet MS" panose="020B0603020202020204"/>
                <a:sym typeface="Wingdings" panose="05000000000000000000" pitchFamily="2" charset="2"/>
              </a:rPr>
              <a:t>Optimal</a:t>
            </a:r>
            <a:r>
              <a:rPr lang="en-US" sz="1400" noProof="0" dirty="0">
                <a:solidFill>
                  <a:prstClr val="white">
                    <a:lumMod val="75000"/>
                    <a:lumOff val="25000"/>
                  </a:prstClr>
                </a:solidFill>
                <a:latin typeface="Trebuchet MS" panose="020B0603020202020204"/>
                <a:sym typeface="Wingdings" panose="05000000000000000000" pitchFamily="2" charset="2"/>
              </a:rPr>
              <a:t> version: MATLAB 2018</a:t>
            </a:r>
          </a:p>
          <a:p>
            <a:pPr marL="1257300" lvl="2" indent="-342900" defTabSz="457200">
              <a:spcBef>
                <a:spcPts val="1000"/>
              </a:spcBef>
              <a:buClr>
                <a:srgbClr val="90C226"/>
              </a:buClr>
              <a:buSzPct val="80000"/>
              <a:buFont typeface="Wingdings 3" charset="2"/>
              <a:buChar char=""/>
              <a:defRPr/>
            </a:pPr>
            <a:r>
              <a:rPr kumimoji="0" lang="en-US" sz="1400" b="0" i="0" u="none" strike="noStrike" kern="1200" cap="none" spc="0" normalizeH="0" baseline="0" dirty="0">
                <a:ln>
                  <a:noFill/>
                </a:ln>
                <a:solidFill>
                  <a:prstClr val="white">
                    <a:lumMod val="75000"/>
                    <a:lumOff val="25000"/>
                  </a:prstClr>
                </a:solidFill>
                <a:effectLst/>
                <a:uLnTx/>
                <a:uFillTx/>
                <a:latin typeface="Trebuchet MS" panose="020B0603020202020204"/>
                <a:sym typeface="Wingdings" panose="05000000000000000000" pitchFamily="2" charset="2"/>
              </a:rPr>
              <a:t>The version that hummingbird</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was developed in</a:t>
            </a:r>
          </a:p>
          <a:p>
            <a:pPr marL="1257300" lvl="2" indent="-342900" defTabSz="457200">
              <a:spcBef>
                <a:spcPts val="1000"/>
              </a:spcBef>
              <a:buClr>
                <a:srgbClr val="90C226"/>
              </a:buClr>
              <a:buSzPct val="80000"/>
              <a:buFont typeface="Wingdings 3" charset="2"/>
              <a:buChar char=""/>
              <a:defRPr/>
            </a:pPr>
            <a:r>
              <a:rPr lang="en-US" sz="1400" dirty="0">
                <a:solidFill>
                  <a:prstClr val="white">
                    <a:lumMod val="75000"/>
                    <a:lumOff val="25000"/>
                  </a:prstClr>
                </a:solidFill>
                <a:latin typeface="Trebuchet MS" panose="020B0603020202020204"/>
                <a:sym typeface="Wingdings" panose="05000000000000000000" pitchFamily="2" charset="2"/>
              </a:rPr>
              <a:t>Recommended to not use versions prior to 2018</a:t>
            </a:r>
            <a:endPar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endParaRPr>
          </a:p>
          <a:p>
            <a:pPr marL="800100" lvl="1" indent="-342900" defTabSz="457200">
              <a:spcBef>
                <a:spcPts val="1000"/>
              </a:spcBef>
              <a:buClr>
                <a:srgbClr val="90C226"/>
              </a:buClr>
              <a:buSzPct val="80000"/>
              <a:buFont typeface="Wingdings 3" charset="2"/>
              <a:buChar char=""/>
              <a:defRPr/>
            </a:pPr>
            <a:r>
              <a:rPr lang="en-US" sz="1400" baseline="0" noProof="0" dirty="0">
                <a:solidFill>
                  <a:prstClr val="white">
                    <a:lumMod val="75000"/>
                    <a:lumOff val="25000"/>
                  </a:prstClr>
                </a:solidFill>
                <a:latin typeface="Trebuchet MS" panose="020B0603020202020204"/>
                <a:sym typeface="Wingdings" panose="05000000000000000000" pitchFamily="2" charset="2"/>
              </a:rPr>
              <a:t>MATLAB 2020/2020b</a:t>
            </a:r>
          </a:p>
          <a:p>
            <a:pPr marL="1257300" lvl="2" indent="-342900" defTabSz="457200">
              <a:spcBef>
                <a:spcPts val="1000"/>
              </a:spcBef>
              <a:buClr>
                <a:srgbClr val="90C226"/>
              </a:buClr>
              <a:buSzPct val="80000"/>
              <a:buFont typeface="Wingdings 3" charset="2"/>
              <a:buChar char=""/>
              <a:defRPr/>
            </a:pP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Hummingbird will run VERY SLOW when using newer versions of MATLAB, as </a:t>
            </a:r>
            <a:r>
              <a:rPr kumimoji="0" lang="en-US" sz="1400" b="0" i="0" u="none" strike="noStrike" kern="1200" cap="none" spc="0" normalizeH="0" dirty="0" err="1">
                <a:ln>
                  <a:noFill/>
                </a:ln>
                <a:solidFill>
                  <a:prstClr val="white">
                    <a:lumMod val="75000"/>
                    <a:lumOff val="25000"/>
                  </a:prstClr>
                </a:solidFill>
                <a:effectLst/>
                <a:uLnTx/>
                <a:uFillTx/>
                <a:latin typeface="Trebuchet MS" panose="020B0603020202020204"/>
                <a:sym typeface="Wingdings" panose="05000000000000000000" pitchFamily="2" charset="2"/>
              </a:rPr>
              <a:t>AppDesigner</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was updated in 2020 and Hummingbird was developed prior to 2020</a:t>
            </a:r>
            <a:endPar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ndParaRPr>
          </a:p>
          <a:p>
            <a:endParaRPr lang="en-US" dirty="0"/>
          </a:p>
        </p:txBody>
      </p:sp>
      <p:pic>
        <p:nvPicPr>
          <p:cNvPr id="2" name="Picture 1"/>
          <p:cNvPicPr>
            <a:picLocks noChangeAspect="1"/>
          </p:cNvPicPr>
          <p:nvPr/>
        </p:nvPicPr>
        <p:blipFill>
          <a:blip r:embed="rId2"/>
          <a:stretch>
            <a:fillRect/>
          </a:stretch>
        </p:blipFill>
        <p:spPr>
          <a:xfrm>
            <a:off x="5743575" y="2057400"/>
            <a:ext cx="6448425" cy="4800600"/>
          </a:xfrm>
          <a:prstGeom prst="rect">
            <a:avLst/>
          </a:prstGeom>
        </p:spPr>
      </p:pic>
      <p:sp>
        <p:nvSpPr>
          <p:cNvPr id="3" name="Left Brace 2"/>
          <p:cNvSpPr/>
          <p:nvPr/>
        </p:nvSpPr>
        <p:spPr>
          <a:xfrm>
            <a:off x="5429250" y="2057400"/>
            <a:ext cx="435706" cy="2765453"/>
          </a:xfrm>
          <a:prstGeom prst="leftBrace">
            <a:avLst>
              <a:gd name="adj1" fmla="val 8333"/>
              <a:gd name="adj2" fmla="val 26003"/>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4739695" y="2495550"/>
            <a:ext cx="811441" cy="461665"/>
          </a:xfrm>
          <a:prstGeom prst="rect">
            <a:avLst/>
          </a:prstGeom>
          <a:noFill/>
        </p:spPr>
        <p:txBody>
          <a:bodyPr wrap="none" rtlCol="0">
            <a:spAutoFit/>
          </a:bodyPr>
          <a:lstStyle/>
          <a:p>
            <a:r>
              <a:rPr lang="en-US" sz="1200" dirty="0"/>
              <a:t>Example </a:t>
            </a:r>
          </a:p>
          <a:p>
            <a:r>
              <a:rPr lang="en-US" sz="1200" dirty="0"/>
              <a:t>section</a:t>
            </a:r>
          </a:p>
        </p:txBody>
      </p:sp>
      <p:sp>
        <p:nvSpPr>
          <p:cNvPr id="4" name="Slide Number Placeholder 3">
            <a:extLst>
              <a:ext uri="{FF2B5EF4-FFF2-40B4-BE49-F238E27FC236}">
                <a16:creationId xmlns:a16="http://schemas.microsoft.com/office/drawing/2014/main" id="{599B29CF-B339-BF83-9D34-D6A8AAD631B4}"/>
              </a:ext>
            </a:extLst>
          </p:cNvPr>
          <p:cNvSpPr>
            <a:spLocks noGrp="1"/>
          </p:cNvSpPr>
          <p:nvPr>
            <p:ph type="sldNum" sz="quarter" idx="12"/>
          </p:nvPr>
        </p:nvSpPr>
        <p:spPr/>
        <p:txBody>
          <a:bodyPr/>
          <a:lstStyle/>
          <a:p>
            <a:fld id="{A6EA515B-EB3D-473C-ADE9-FD8348C61D57}" type="slidenum">
              <a:rPr lang="en-US" smtClean="0"/>
              <a:t>7</a:t>
            </a:fld>
            <a:endParaRPr lang="en-US"/>
          </a:p>
        </p:txBody>
      </p:sp>
    </p:spTree>
    <p:extLst>
      <p:ext uri="{BB962C8B-B14F-4D97-AF65-F5344CB8AC3E}">
        <p14:creationId xmlns:p14="http://schemas.microsoft.com/office/powerpoint/2010/main" val="1382205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In Script</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id="{F7E1B133-1AB9-408F-AC8A-6C76715E8DEB}"/>
              </a:ext>
            </a:extLst>
          </p:cNvPr>
          <p:cNvSpPr txBox="1"/>
          <p:nvPr/>
        </p:nvSpPr>
        <p:spPr>
          <a:xfrm>
            <a:off x="181902" y="1281512"/>
            <a:ext cx="8515557" cy="2036455"/>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The first section of code in this script will add the required toolboxes to your path and allow you to navigate to your desired output directory from within the script</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Some parameters for visualizations made in the script are set up here as well</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sp>
        <p:nvSpPr>
          <p:cNvPr id="4" name="TextBox 3">
            <a:extLst>
              <a:ext uri="{FF2B5EF4-FFF2-40B4-BE49-F238E27FC236}">
                <a16:creationId xmlns:a16="http://schemas.microsoft.com/office/drawing/2014/main" id="{16699E79-AC22-2FC9-2511-E03E92F1C655}"/>
              </a:ext>
            </a:extLst>
          </p:cNvPr>
          <p:cNvSpPr txBox="1"/>
          <p:nvPr/>
        </p:nvSpPr>
        <p:spPr>
          <a:xfrm>
            <a:off x="181902" y="3204131"/>
            <a:ext cx="12010098" cy="1938992"/>
          </a:xfrm>
          <a:prstGeom prst="rect">
            <a:avLst/>
          </a:prstGeom>
          <a:noFill/>
        </p:spPr>
        <p:txBody>
          <a:bodyPr wrap="square" rtlCol="0">
            <a:spAutoFit/>
          </a:bodyPr>
          <a:lstStyle/>
          <a:p>
            <a:r>
              <a:rPr lang="en-US" sz="1200" b="1" dirty="0">
                <a:solidFill>
                  <a:srgbClr val="228B22"/>
                </a:solidFill>
                <a:latin typeface="Courier New" panose="02070309020205020404" pitchFamily="49" charset="0"/>
              </a:rPr>
              <a:t>%Set Output Directory</a:t>
            </a:r>
          </a:p>
          <a:p>
            <a:r>
              <a:rPr lang="en-US" sz="1200" b="1" dirty="0">
                <a:solidFill>
                  <a:srgbClr val="228B22"/>
                </a:solidFill>
                <a:latin typeface="Courier New" panose="02070309020205020404" pitchFamily="49" charset="0"/>
              </a:rPr>
              <a:t>%Change the path on the following line to whatever output directory you want to use</a:t>
            </a:r>
          </a:p>
          <a:p>
            <a:r>
              <a:rPr lang="en-US" sz="1200" b="1" dirty="0" err="1">
                <a:latin typeface="Courier New" panose="02070309020205020404" pitchFamily="49" charset="0"/>
              </a:rPr>
              <a:t>outputdir</a:t>
            </a:r>
            <a:r>
              <a:rPr lang="en-US" sz="1200" b="1" dirty="0">
                <a:latin typeface="Courier New" panose="02070309020205020404" pitchFamily="49" charset="0"/>
              </a:rPr>
              <a:t> = ‘’; </a:t>
            </a:r>
            <a:r>
              <a:rPr lang="en-US" sz="1200" b="1" dirty="0">
                <a:solidFill>
                  <a:srgbClr val="228B22"/>
                </a:solidFill>
                <a:latin typeface="Courier New" panose="02070309020205020404" pitchFamily="49" charset="0"/>
              </a:rPr>
              <a:t>% put path to directory in between quotes</a:t>
            </a:r>
            <a:endParaRPr lang="en-US" sz="1200" b="1" dirty="0">
              <a:latin typeface="Courier New" panose="02070309020205020404" pitchFamily="49" charset="0"/>
            </a:endParaRPr>
          </a:p>
          <a:p>
            <a:r>
              <a:rPr lang="en-US" sz="1200" b="1" dirty="0">
                <a:latin typeface="Courier New" panose="02070309020205020404" pitchFamily="49" charset="0"/>
              </a:rPr>
              <a:t>cd(</a:t>
            </a:r>
            <a:r>
              <a:rPr lang="en-US" sz="1200" b="1" dirty="0" err="1">
                <a:latin typeface="Courier New" panose="02070309020205020404" pitchFamily="49" charset="0"/>
              </a:rPr>
              <a:t>outputdir</a:t>
            </a:r>
            <a:r>
              <a:rPr lang="en-US" sz="1200" b="1" dirty="0">
                <a:latin typeface="Courier New" panose="02070309020205020404" pitchFamily="49" charset="0"/>
              </a:rPr>
              <a:t>)</a:t>
            </a: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%Parameter Initialization</a:t>
            </a:r>
          </a:p>
          <a:p>
            <a:r>
              <a:rPr lang="en-US" sz="1200" b="1" dirty="0" err="1">
                <a:latin typeface="Courier New" panose="02070309020205020404" pitchFamily="49" charset="0"/>
              </a:rPr>
              <a:t>p.Cmap</a:t>
            </a:r>
            <a:r>
              <a:rPr lang="en-US" sz="1200" b="1" dirty="0">
                <a:latin typeface="Courier New" panose="02070309020205020404" pitchFamily="49" charset="0"/>
              </a:rPr>
              <a:t>='jet'; </a:t>
            </a:r>
            <a:r>
              <a:rPr lang="en-US" sz="1200" b="1" dirty="0" err="1">
                <a:latin typeface="Courier New" panose="02070309020205020404" pitchFamily="49" charset="0"/>
              </a:rPr>
              <a:t>p.Scale</a:t>
            </a:r>
            <a:r>
              <a:rPr lang="en-US" sz="1200" b="1" dirty="0">
                <a:latin typeface="Courier New" panose="02070309020205020404" pitchFamily="49" charset="0"/>
              </a:rPr>
              <a:t>=5; </a:t>
            </a:r>
            <a:r>
              <a:rPr lang="en-US" sz="1200" b="1" dirty="0" err="1">
                <a:latin typeface="Courier New" panose="02070309020205020404" pitchFamily="49" charset="0"/>
              </a:rPr>
              <a:t>p.Th.P</a:t>
            </a:r>
            <a:r>
              <a:rPr lang="en-US" sz="1200" b="1" dirty="0">
                <a:latin typeface="Courier New" panose="02070309020205020404" pitchFamily="49" charset="0"/>
              </a:rPr>
              <a:t>=0; </a:t>
            </a:r>
            <a:r>
              <a:rPr lang="en-US" sz="1200" b="1" dirty="0" err="1">
                <a:latin typeface="Courier New" panose="02070309020205020404" pitchFamily="49" charset="0"/>
              </a:rPr>
              <a:t>p.Th.N</a:t>
            </a:r>
            <a:r>
              <a:rPr lang="en-US" sz="1200" b="1" dirty="0">
                <a:latin typeface="Courier New" panose="02070309020205020404" pitchFamily="49" charset="0"/>
              </a:rPr>
              <a:t>=-</a:t>
            </a:r>
            <a:r>
              <a:rPr lang="en-US" sz="1200" b="1" dirty="0" err="1">
                <a:latin typeface="Courier New" panose="02070309020205020404" pitchFamily="49" charset="0"/>
              </a:rPr>
              <a:t>p.Th.P</a:t>
            </a:r>
            <a:r>
              <a:rPr lang="en-US" sz="1200" b="1" dirty="0">
                <a:latin typeface="Courier New" panose="02070309020205020404" pitchFamily="49" charset="0"/>
              </a:rPr>
              <a:t>; </a:t>
            </a:r>
            <a:r>
              <a:rPr lang="en-US" sz="1200" b="1" dirty="0" err="1">
                <a:latin typeface="Courier New" panose="02070309020205020404" pitchFamily="49" charset="0"/>
              </a:rPr>
              <a:t>p.PD</a:t>
            </a:r>
            <a:r>
              <a:rPr lang="en-US" sz="1200" b="1" dirty="0">
                <a:latin typeface="Courier New" panose="02070309020205020404" pitchFamily="49" charset="0"/>
              </a:rPr>
              <a:t>=1; p.BG=[0,0,0];</a:t>
            </a:r>
          </a:p>
          <a:p>
            <a:r>
              <a:rPr lang="en-US" sz="1200" b="1" dirty="0" err="1">
                <a:latin typeface="Courier New" panose="02070309020205020404" pitchFamily="49" charset="0"/>
              </a:rPr>
              <a:t>pM.orientation</a:t>
            </a:r>
            <a:r>
              <a:rPr lang="en-US" sz="1200" b="1" dirty="0">
                <a:latin typeface="Courier New" panose="02070309020205020404" pitchFamily="49" charset="0"/>
              </a:rPr>
              <a:t>='</a:t>
            </a:r>
            <a:r>
              <a:rPr lang="en-US" sz="1200" b="1" dirty="0" err="1">
                <a:latin typeface="Courier New" panose="02070309020205020404" pitchFamily="49" charset="0"/>
              </a:rPr>
              <a:t>coord</a:t>
            </a:r>
            <a:r>
              <a:rPr lang="en-US" sz="1200" b="1" dirty="0">
                <a:latin typeface="Courier New" panose="02070309020205020404" pitchFamily="49" charset="0"/>
              </a:rPr>
              <a:t>'; </a:t>
            </a:r>
            <a:r>
              <a:rPr lang="en-US" sz="1200" b="1" dirty="0" err="1">
                <a:latin typeface="Courier New" panose="02070309020205020404" pitchFamily="49" charset="0"/>
              </a:rPr>
              <a:t>pM.Cmap.P</a:t>
            </a:r>
            <a:r>
              <a:rPr lang="en-US" sz="1200" b="1" dirty="0">
                <a:latin typeface="Courier New" panose="02070309020205020404" pitchFamily="49" charset="0"/>
              </a:rPr>
              <a:t>='gray'; </a:t>
            </a:r>
            <a:r>
              <a:rPr lang="en-US" sz="1200" b="1" dirty="0" err="1">
                <a:latin typeface="Courier New" panose="02070309020205020404" pitchFamily="49" charset="0"/>
              </a:rPr>
              <a:t>pM.EdgeColor</a:t>
            </a:r>
            <a:r>
              <a:rPr lang="en-US" sz="1200" b="1" dirty="0">
                <a:latin typeface="Courier New" panose="02070309020205020404" pitchFamily="49" charset="0"/>
              </a:rPr>
              <a:t>='none';</a:t>
            </a:r>
          </a:p>
          <a:p>
            <a:r>
              <a:rPr lang="en-US" sz="1200" b="1" dirty="0" err="1">
                <a:latin typeface="Courier New" panose="02070309020205020404" pitchFamily="49" charset="0"/>
              </a:rPr>
              <a:t>pS</a:t>
            </a:r>
            <a:r>
              <a:rPr lang="en-US" sz="1200" b="1" dirty="0">
                <a:latin typeface="Courier New" panose="02070309020205020404" pitchFamily="49" charset="0"/>
              </a:rPr>
              <a:t> = </a:t>
            </a:r>
            <a:r>
              <a:rPr lang="en-US" sz="1200" b="1" dirty="0" err="1">
                <a:latin typeface="Courier New" panose="02070309020205020404" pitchFamily="49" charset="0"/>
              </a:rPr>
              <a:t>pM</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 = </a:t>
            </a:r>
            <a:r>
              <a:rPr lang="en-US" sz="1200" b="1" dirty="0" err="1">
                <a:latin typeface="Courier New" panose="02070309020205020404" pitchFamily="49" charset="0"/>
              </a:rPr>
              <a:t>rmfield</a:t>
            </a:r>
            <a:r>
              <a:rPr lang="en-US" sz="1200" b="1" dirty="0">
                <a:latin typeface="Courier New" panose="02070309020205020404" pitchFamily="49" charset="0"/>
              </a:rPr>
              <a:t>(</a:t>
            </a:r>
            <a:r>
              <a:rPr lang="en-US" sz="1200" b="1" dirty="0" err="1">
                <a:latin typeface="Courier New" panose="02070309020205020404" pitchFamily="49" charset="0"/>
              </a:rPr>
              <a:t>pS</a:t>
            </a:r>
            <a:r>
              <a:rPr lang="en-US" sz="1200" b="1" dirty="0">
                <a:latin typeface="Courier New" panose="02070309020205020404" pitchFamily="49" charset="0"/>
              </a:rPr>
              <a:t>, 'orientation');</a:t>
            </a:r>
            <a:r>
              <a:rPr lang="en-US" sz="1200" b="1" dirty="0">
                <a:solidFill>
                  <a:srgbClr val="228B22"/>
                </a:solidFill>
                <a:latin typeface="Courier New" panose="02070309020205020404" pitchFamily="49" charset="0"/>
              </a:rPr>
              <a:t> % make copy of params, to be used with </a:t>
            </a:r>
            <a:r>
              <a:rPr lang="en-US" sz="1200" b="1" dirty="0" err="1">
                <a:solidFill>
                  <a:srgbClr val="228B22"/>
                </a:solidFill>
                <a:latin typeface="Courier New" panose="02070309020205020404" pitchFamily="49" charset="0"/>
              </a:rPr>
              <a:t>PlotSlices</a:t>
            </a:r>
            <a:endParaRPr lang="en-US" sz="1200" b="1" dirty="0">
              <a:solidFill>
                <a:srgbClr val="228B22"/>
              </a:solidFill>
              <a:latin typeface="Courier New" panose="02070309020205020404" pitchFamily="49" charset="0"/>
            </a:endParaRPr>
          </a:p>
        </p:txBody>
      </p:sp>
      <p:sp>
        <p:nvSpPr>
          <p:cNvPr id="2" name="Slide Number Placeholder 1">
            <a:extLst>
              <a:ext uri="{FF2B5EF4-FFF2-40B4-BE49-F238E27FC236}">
                <a16:creationId xmlns:a16="http://schemas.microsoft.com/office/drawing/2014/main" id="{EBE26AA8-8520-53AF-D1C0-EF67A16ECE13}"/>
              </a:ext>
            </a:extLst>
          </p:cNvPr>
          <p:cNvSpPr>
            <a:spLocks noGrp="1"/>
          </p:cNvSpPr>
          <p:nvPr>
            <p:ph type="sldNum" sz="quarter" idx="12"/>
          </p:nvPr>
        </p:nvSpPr>
        <p:spPr/>
        <p:txBody>
          <a:bodyPr/>
          <a:lstStyle/>
          <a:p>
            <a:fld id="{A6EA515B-EB3D-473C-ADE9-FD8348C61D57}" type="slidenum">
              <a:rPr lang="en-US" smtClean="0"/>
              <a:t>8</a:t>
            </a:fld>
            <a:endParaRPr lang="en-US"/>
          </a:p>
        </p:txBody>
      </p:sp>
    </p:spTree>
    <p:extLst>
      <p:ext uri="{BB962C8B-B14F-4D97-AF65-F5344CB8AC3E}">
        <p14:creationId xmlns:p14="http://schemas.microsoft.com/office/powerpoint/2010/main" val="3431773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57665" y="-1649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Load a Segmented volume and visualize</a:t>
            </a:r>
          </a:p>
        </p:txBody>
      </p:sp>
      <p:sp>
        <p:nvSpPr>
          <p:cNvPr id="8" name="Rectangle 7"/>
          <p:cNvSpPr/>
          <p:nvPr/>
        </p:nvSpPr>
        <p:spPr>
          <a:xfrm>
            <a:off x="57665" y="1412663"/>
            <a:ext cx="8714195" cy="1508105"/>
          </a:xfrm>
          <a:prstGeom prst="rect">
            <a:avLst/>
          </a:prstGeom>
        </p:spPr>
        <p:txBody>
          <a:bodyPr wrap="square">
            <a:spAutoFit/>
          </a:bodyPr>
          <a:lstStyle/>
          <a:p>
            <a:r>
              <a:rPr lang="en-US" sz="1200" b="1" dirty="0">
                <a:latin typeface="Courier New" panose="02070309020205020404" pitchFamily="49" charset="0"/>
                <a:cs typeface="Courier New" panose="02070309020205020404" pitchFamily="49" charset="0"/>
              </a:rPr>
              <a:t>[mask,infoT1]=</a:t>
            </a:r>
            <a:r>
              <a:rPr lang="en-US" sz="1200" b="1" dirty="0" err="1">
                <a:latin typeface="Courier New" panose="02070309020205020404" pitchFamily="49" charset="0"/>
                <a:cs typeface="Courier New" panose="02070309020205020404" pitchFamily="49" charset="0"/>
              </a:rPr>
              <a:t>LoadVolumetricData</a:t>
            </a:r>
            <a:r>
              <a:rPr lang="en-US" sz="1200" b="1" dirty="0">
                <a:latin typeface="Courier New" panose="02070309020205020404" pitchFamily="49" charset="0"/>
                <a:cs typeface="Courier New" panose="02070309020205020404" pitchFamily="49" charset="0"/>
              </a:rPr>
              <a:t>(['</a:t>
            </a:r>
            <a:r>
              <a:rPr lang="en-US" sz="1200" b="1" dirty="0">
                <a:latin typeface="Courier New" panose="02070309020205020404" pitchFamily="49" charset="0"/>
              </a:rPr>
              <a:t>Segmented_MNI152nl_on_MNI111</a:t>
            </a:r>
            <a:r>
              <a:rPr lang="en-US" sz="1200" b="1" dirty="0">
                <a:latin typeface="Courier New" panose="02070309020205020404" pitchFamily="49" charset="0"/>
                <a:cs typeface="Courier New" panose="02070309020205020404" pitchFamily="49" charset="0"/>
              </a:rPr>
              <a:t>'],[],'</a:t>
            </a:r>
            <a:r>
              <a:rPr lang="en-US" sz="1200" b="1" dirty="0">
                <a:latin typeface="Courier New" panose="02070309020205020404" pitchFamily="49" charset="0"/>
              </a:rPr>
              <a:t>4dfp</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p.Cmap</a:t>
            </a:r>
            <a:r>
              <a:rPr lang="en-US" sz="1200" b="1" dirty="0">
                <a:latin typeface="Courier New" panose="02070309020205020404" pitchFamily="49" charset="0"/>
                <a:cs typeface="Courier New" panose="02070309020205020404" pitchFamily="49" charset="0"/>
              </a:rPr>
              <a:t>='</a:t>
            </a:r>
            <a:r>
              <a:rPr lang="en-US" sz="1200" b="1" dirty="0">
                <a:latin typeface="Courier New" panose="02070309020205020404" pitchFamily="49" charset="0"/>
              </a:rPr>
              <a:t>jet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p.Scale</a:t>
            </a:r>
            <a:r>
              <a:rPr lang="en-US" sz="1200" b="1" dirty="0">
                <a:latin typeface="Courier New" panose="02070309020205020404" pitchFamily="49" charset="0"/>
                <a:cs typeface="Courier New" panose="02070309020205020404" pitchFamily="49" charset="0"/>
              </a:rPr>
              <a:t>=5;p.Th.P=0;p.Th.N=-</a:t>
            </a:r>
            <a:r>
              <a:rPr lang="en-US" sz="1200" b="1" dirty="0" err="1">
                <a:latin typeface="Courier New" panose="02070309020205020404" pitchFamily="49" charset="0"/>
                <a:cs typeface="Courier New" panose="02070309020205020404" pitchFamily="49" charset="0"/>
              </a:rPr>
              <a:t>p.Th.P;p.PD</a:t>
            </a:r>
            <a:r>
              <a:rPr lang="en-US" sz="1200" b="1" dirty="0">
                <a:latin typeface="Courier New" panose="02070309020205020404" pitchFamily="49" charset="0"/>
                <a:cs typeface="Courier New" panose="02070309020205020404" pitchFamily="49" charset="0"/>
              </a:rPr>
              <a:t>=1;p.BG=[0,0,0];</a:t>
            </a:r>
          </a:p>
          <a:p>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(mask,infoT1,p)       </a:t>
            </a:r>
            <a:r>
              <a:rPr lang="en-US" sz="1200" b="1" dirty="0">
                <a:solidFill>
                  <a:schemeClr val="accent2"/>
                </a:solidFill>
                <a:latin typeface="Courier New" panose="02070309020205020404" pitchFamily="49" charset="0"/>
                <a:cs typeface="Courier New" panose="02070309020205020404" pitchFamily="49" charset="0"/>
              </a:rPr>
              <a:t>% Visualize the segmented mask</a:t>
            </a:r>
          </a:p>
          <a:p>
            <a:endParaRPr lang="en-US" sz="1200" b="1" dirty="0">
              <a:solidFill>
                <a:schemeClr val="accent2"/>
              </a:solidFill>
              <a:latin typeface="Courier New" panose="02070309020205020404" pitchFamily="49" charset="0"/>
              <a:cs typeface="Courier New" panose="02070309020205020404" pitchFamily="49" charset="0"/>
            </a:endParaRPr>
          </a:p>
          <a:p>
            <a:endParaRPr lang="en-US" sz="1200" b="1" dirty="0">
              <a:solidFill>
                <a:schemeClr val="accent2"/>
              </a:solidFill>
              <a:latin typeface="Courier New" panose="02070309020205020404" pitchFamily="49" charset="0"/>
              <a:cs typeface="Courier New" panose="02070309020205020404" pitchFamily="49" charset="0"/>
            </a:endParaRPr>
          </a:p>
          <a:p>
            <a:r>
              <a:rPr lang="en-US" sz="1600" dirty="0">
                <a:latin typeface="Arial" panose="020B0604020202020204" pitchFamily="34" charset="0"/>
                <a:cs typeface="Arial" panose="020B0604020202020204" pitchFamily="34" charset="0"/>
              </a:rPr>
              <a:t>Note that </a:t>
            </a:r>
            <a:r>
              <a:rPr lang="en-US" sz="1600" dirty="0" err="1">
                <a:latin typeface="Arial" panose="020B0604020202020204" pitchFamily="34" charset="0"/>
                <a:cs typeface="Arial" panose="020B0604020202020204" pitchFamily="34" charset="0"/>
              </a:rPr>
              <a:t>PlotSlices.m</a:t>
            </a:r>
            <a:r>
              <a:rPr lang="en-US" sz="1600" dirty="0">
                <a:latin typeface="Arial" panose="020B0604020202020204" pitchFamily="34" charset="0"/>
                <a:cs typeface="Arial" panose="020B0604020202020204" pitchFamily="34" charset="0"/>
              </a:rPr>
              <a:t> generates an interactive visualization of the volume. Simply press ‘q’ or the middle mouse button to release the figure.</a:t>
            </a:r>
          </a:p>
        </p:txBody>
      </p:sp>
      <p:sp>
        <p:nvSpPr>
          <p:cNvPr id="29" name="Rounded Rectangle 28"/>
          <p:cNvSpPr/>
          <p:nvPr/>
        </p:nvSpPr>
        <p:spPr>
          <a:xfrm>
            <a:off x="9063110" y="305464"/>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38" name="Straight Arrow Connector 37"/>
          <p:cNvCxnSpPr>
            <a:cxnSpLocks/>
          </p:cNvCxnSpPr>
          <p:nvPr/>
        </p:nvCxnSpPr>
        <p:spPr>
          <a:xfrm>
            <a:off x="10220527" y="72902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9040415" y="107844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sp>
        <p:nvSpPr>
          <p:cNvPr id="11" name="Rectangle 10"/>
          <p:cNvSpPr/>
          <p:nvPr/>
        </p:nvSpPr>
        <p:spPr>
          <a:xfrm>
            <a:off x="9539415" y="3940409"/>
            <a:ext cx="1762021" cy="1954381"/>
          </a:xfrm>
          <a:prstGeom prst="rect">
            <a:avLst/>
          </a:prstGeom>
        </p:spPr>
        <p:txBody>
          <a:bodyPr wrap="none">
            <a:spAutoFit/>
          </a:bodyPr>
          <a:lstStyle/>
          <a:p>
            <a:pPr>
              <a:spcBef>
                <a:spcPts val="600"/>
              </a:spcBef>
            </a:pPr>
            <a:r>
              <a:rPr lang="en-US" sz="1600" b="1" dirty="0">
                <a:latin typeface="Arial" panose="020B0604020202020204" pitchFamily="34" charset="0"/>
                <a:cs typeface="Arial" panose="020B0604020202020204" pitchFamily="34" charset="0"/>
              </a:rPr>
              <a:t>5 – Scalp</a:t>
            </a:r>
          </a:p>
          <a:p>
            <a:pPr>
              <a:spcBef>
                <a:spcPts val="600"/>
              </a:spcBef>
            </a:pPr>
            <a:r>
              <a:rPr lang="en-US" sz="1600" b="1" dirty="0">
                <a:latin typeface="Arial" panose="020B0604020202020204" pitchFamily="34" charset="0"/>
                <a:cs typeface="Arial" panose="020B0604020202020204" pitchFamily="34" charset="0"/>
              </a:rPr>
              <a:t>4 – Skull</a:t>
            </a:r>
          </a:p>
          <a:p>
            <a:pPr>
              <a:spcBef>
                <a:spcPts val="600"/>
              </a:spcBef>
            </a:pPr>
            <a:r>
              <a:rPr lang="en-US" sz="1600" b="1" dirty="0">
                <a:latin typeface="Arial" panose="020B0604020202020204" pitchFamily="34" charset="0"/>
                <a:cs typeface="Arial" panose="020B0604020202020204" pitchFamily="34" charset="0"/>
              </a:rPr>
              <a:t>3 – Gray Matter</a:t>
            </a:r>
          </a:p>
          <a:p>
            <a:pPr>
              <a:spcBef>
                <a:spcPts val="600"/>
              </a:spcBef>
            </a:pPr>
            <a:r>
              <a:rPr lang="en-US" sz="1600" b="1" dirty="0">
                <a:latin typeface="Arial" panose="020B0604020202020204" pitchFamily="34" charset="0"/>
                <a:cs typeface="Arial" panose="020B0604020202020204" pitchFamily="34" charset="0"/>
              </a:rPr>
              <a:t>2 – White Matter</a:t>
            </a:r>
          </a:p>
          <a:p>
            <a:pPr>
              <a:spcBef>
                <a:spcPts val="600"/>
              </a:spcBef>
            </a:pPr>
            <a:r>
              <a:rPr lang="en-US" sz="1600" b="1" dirty="0">
                <a:latin typeface="Arial" panose="020B0604020202020204" pitchFamily="34" charset="0"/>
                <a:cs typeface="Arial" panose="020B0604020202020204" pitchFamily="34" charset="0"/>
              </a:rPr>
              <a:t>1 – CSF</a:t>
            </a:r>
          </a:p>
          <a:p>
            <a:pPr>
              <a:spcBef>
                <a:spcPts val="600"/>
              </a:spcBef>
            </a:pPr>
            <a:r>
              <a:rPr lang="en-US" sz="1600" b="1" dirty="0">
                <a:latin typeface="Arial" panose="020B0604020202020204" pitchFamily="34" charset="0"/>
                <a:cs typeface="Arial" panose="020B0604020202020204" pitchFamily="34" charset="0"/>
              </a:rPr>
              <a:t>0 - Background</a:t>
            </a:r>
            <a:endParaRPr lang="en-US" sz="16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7F26EE-FDB4-99A4-43F4-47AE0A7A29E3}"/>
              </a:ext>
            </a:extLst>
          </p:cNvPr>
          <p:cNvPicPr>
            <a:picLocks noChangeAspect="1"/>
          </p:cNvPicPr>
          <p:nvPr/>
        </p:nvPicPr>
        <p:blipFill>
          <a:blip r:embed="rId2"/>
          <a:stretch>
            <a:fillRect/>
          </a:stretch>
        </p:blipFill>
        <p:spPr>
          <a:xfrm>
            <a:off x="1912775" y="3320543"/>
            <a:ext cx="7430697" cy="2949332"/>
          </a:xfrm>
          <a:prstGeom prst="rect">
            <a:avLst/>
          </a:prstGeom>
        </p:spPr>
      </p:pic>
      <p:sp>
        <p:nvSpPr>
          <p:cNvPr id="2" name="Slide Number Placeholder 1">
            <a:extLst>
              <a:ext uri="{FF2B5EF4-FFF2-40B4-BE49-F238E27FC236}">
                <a16:creationId xmlns:a16="http://schemas.microsoft.com/office/drawing/2014/main" id="{B5E157DB-3720-D427-047E-5145AC180E59}"/>
              </a:ext>
            </a:extLst>
          </p:cNvPr>
          <p:cNvSpPr>
            <a:spLocks noGrp="1"/>
          </p:cNvSpPr>
          <p:nvPr>
            <p:ph type="sldNum" sz="quarter" idx="12"/>
          </p:nvPr>
        </p:nvSpPr>
        <p:spPr/>
        <p:txBody>
          <a:bodyPr/>
          <a:lstStyle/>
          <a:p>
            <a:fld id="{A6EA515B-EB3D-473C-ADE9-FD8348C61D57}" type="slidenum">
              <a:rPr lang="en-US" smtClean="0"/>
              <a:t>9</a:t>
            </a:fld>
            <a:endParaRPr lang="en-US"/>
          </a:p>
        </p:txBody>
      </p:sp>
    </p:spTree>
    <p:extLst>
      <p:ext uri="{BB962C8B-B14F-4D97-AF65-F5344CB8AC3E}">
        <p14:creationId xmlns:p14="http://schemas.microsoft.com/office/powerpoint/2010/main" val="385197994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89023</TotalTime>
  <Words>6042</Words>
  <Application>Microsoft Office PowerPoint</Application>
  <PresentationFormat>Widescreen</PresentationFormat>
  <Paragraphs>729</Paragraphs>
  <Slides>44</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Courier New</vt:lpstr>
      <vt:lpstr>Trebuchet MS</vt:lpstr>
      <vt:lpstr>Wingdings 3</vt:lpstr>
      <vt:lpstr>Facet</vt:lpstr>
      <vt:lpstr>NeuroDOT</vt:lpstr>
      <vt:lpstr>PowerPoint Presentation</vt:lpstr>
      <vt:lpstr>PowerPoint Presentation</vt:lpstr>
      <vt:lpstr>Diffuse Optical Tomography</vt:lpstr>
      <vt:lpstr>Generating a Light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Hummingbird Tutorial 1</vt:lpstr>
      <vt:lpstr>Hummingbird Tutorial 2</vt:lpstr>
      <vt:lpstr>Hummingbird Tutorial 3</vt:lpstr>
      <vt:lpstr>Hummingbird Tutorial 4</vt:lpstr>
      <vt:lpstr>Hummingbird Tutorial 5</vt:lpstr>
      <vt:lpstr>Hummingbird Tutorial 6</vt:lpstr>
      <vt:lpstr>Hummingbird Tutorial 9</vt:lpstr>
      <vt:lpstr>Hummingbird Tutorial 7</vt:lpstr>
      <vt:lpstr>Hummingbird Tutorial 8</vt:lpstr>
      <vt:lpstr>Hummingbird Tutorial 10</vt:lpstr>
      <vt:lpstr>Hummingbird Tutorial 11</vt:lpstr>
      <vt:lpstr>Hummingbird Tutorial 12</vt:lpstr>
      <vt:lpstr>Hummingbird Tutorial 13</vt:lpstr>
      <vt:lpstr>Hummingbird Tutorial 14</vt:lpstr>
      <vt:lpstr>Hummingbird Tutorial 15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 Generating info for Pad file (1 of 3)</vt:lpstr>
      <vt:lpstr>Appendix: Generating info for Pad file (2 of 3)</vt:lpstr>
      <vt:lpstr>Appendix: Generating info for Pad file (3 of 3)</vt:lpstr>
      <vt:lpstr>That’s It (For 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ORLUser</dc:creator>
  <cp:lastModifiedBy>Ari Segel</cp:lastModifiedBy>
  <cp:revision>2023</cp:revision>
  <dcterms:created xsi:type="dcterms:W3CDTF">2016-10-13T23:27:35Z</dcterms:created>
  <dcterms:modified xsi:type="dcterms:W3CDTF">2022-08-30T23:47:21Z</dcterms:modified>
</cp:coreProperties>
</file>